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8" r:id="rId4"/>
    <p:sldId id="259" r:id="rId5"/>
    <p:sldId id="267" r:id="rId6"/>
    <p:sldId id="268" r:id="rId7"/>
    <p:sldId id="269" r:id="rId8"/>
    <p:sldId id="262" r:id="rId9"/>
    <p:sldId id="263" r:id="rId10"/>
    <p:sldId id="265" r:id="rId11"/>
    <p:sldId id="260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C11D-6C55-469D-A6BA-E3DB809B6C3A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4B84-0E54-44EC-9B4A-DDC955033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8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53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6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98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4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8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65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2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8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20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5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internet.garant.ru/#/document/70103036/entry/9026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.garant.ru/#/document/10105879/entry/131510" TargetMode="External"/><Relationship Id="rId2" Type="http://schemas.openxmlformats.org/officeDocument/2006/relationships/hyperlink" Target="https://internet.garant.ru/#/document/12164283/entry/5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АКАДЕМИЯ БУХГАЛТЕРОВ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1756" cy="29382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Тема №1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«Первичные документы»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Первичные учетные документы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Обязательными реквизитами первичного учетного документа являются: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1) наименование документа;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2) дата составления документа;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3) наименование экономического субъекта, составившего документ;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4) содержание факта хозяйственной жизни;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5) величина натурального и (или) денежного измерения факта хозяйственной жизни с указанием единиц измерения;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6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) наименование должности лица (лиц), совершившего (совершивших) сделку, операцию и ответственного (ответственных) за ее оформление, либо наименование должности лица (лиц), ответственного (ответственных) за оформление свершившегося события;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7) подписи лиц, предусмотренных </a:t>
            </a:r>
            <a:r>
              <a:rPr lang="ru-RU" dirty="0">
                <a:solidFill>
                  <a:srgbClr val="3272C0"/>
                </a:solidFill>
                <a:latin typeface="Bahnschrift SemiLight Condensed" panose="020B0502040204020203" pitchFamily="34" charset="0"/>
                <a:hlinkClick r:id="rId2"/>
              </a:rPr>
              <a:t>пунктом 6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 настоящей части, с указанием их фамилий и инициалов либо иных реквизитов, необходимых для идентификации этих лиц.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13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392" y="490764"/>
            <a:ext cx="1098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solidFill>
                <a:srgbClr val="025E6B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2" b="12426"/>
          <a:stretch/>
        </p:blipFill>
        <p:spPr>
          <a:xfrm>
            <a:off x="5394739" y="2041166"/>
            <a:ext cx="1886925" cy="21644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5FFAEB-4681-BA48-8364-BC20468E7819}"/>
              </a:ext>
            </a:extLst>
          </p:cNvPr>
          <p:cNvSpPr/>
          <p:nvPr/>
        </p:nvSpPr>
        <p:spPr>
          <a:xfrm>
            <a:off x="3337061" y="4534319"/>
            <a:ext cx="6318384" cy="10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52" b="1" dirty="0" smtClean="0">
              <a:solidFill>
                <a:srgbClr val="F6A31C"/>
              </a:solidFill>
              <a:latin typeface="Panton SemiBold"/>
            </a:endParaRPr>
          </a:p>
          <a:p>
            <a:pPr algn="ctr"/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dirty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7-914-203-04-93</a:t>
            </a:r>
          </a:p>
          <a:p>
            <a:pPr algn="ctr"/>
            <a:r>
              <a:rPr lang="en-US" dirty="0">
                <a:latin typeface="Bahnschrift SemiBold Condensed" panose="020B0502040204020203" pitchFamily="34" charset="0"/>
              </a:rPr>
              <a:t>chepuhalina.ka@yandex.ru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876ED-372B-4946-B303-F8699DDA7CF6}"/>
              </a:ext>
            </a:extLst>
          </p:cNvPr>
          <p:cNvSpPr txBox="1"/>
          <p:nvPr/>
        </p:nvSpPr>
        <p:spPr>
          <a:xfrm>
            <a:off x="5937822" y="1503683"/>
            <a:ext cx="1036169" cy="267449"/>
          </a:xfrm>
          <a:prstGeom prst="roundRect">
            <a:avLst/>
          </a:prstGeom>
          <a:solidFill>
            <a:srgbClr val="F6A3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71" b="1" dirty="0">
                <a:solidFill>
                  <a:schemeClr val="bg1"/>
                </a:solidFill>
                <a:latin typeface="Panton Bold" panose="00000800000000000000" pitchFamily="50" charset="-52"/>
              </a:rPr>
              <a:t>КОНТАКТЫ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5"/>
            <a:ext cx="10247566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Основные виды программ для автоматизации бухгалтерского учета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34" y="2009077"/>
            <a:ext cx="2573887" cy="192800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073" y="1458672"/>
            <a:ext cx="4269821" cy="21214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956" y="3937082"/>
            <a:ext cx="3048006" cy="238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6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Нормативные акты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Федеральный закон от 6 декабря 2011 г. 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№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 402-ФЗ</a:t>
            </a:r>
            <a:r>
              <a:rPr lang="ru-RU" dirty="0">
                <a:latin typeface="Bahnschrift SemiLight Condensed" panose="020B0502040204020203" pitchFamily="34" charset="0"/>
              </a:rPr>
              <a:t/>
            </a:r>
            <a:br>
              <a:rPr lang="ru-RU" dirty="0"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«О 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бухгалтерском 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учете» (</a:t>
            </a:r>
            <a:r>
              <a:rPr lang="ru-RU" dirty="0">
                <a:latin typeface="Bahnschrift SemiLight Condensed" panose="020B0502040204020203" pitchFamily="34" charset="0"/>
              </a:rPr>
              <a:t>30 декабря </a:t>
            </a:r>
            <a:r>
              <a:rPr lang="ru-RU" dirty="0" smtClean="0">
                <a:latin typeface="Bahnschrift SemiLight Condensed" panose="020B0502040204020203" pitchFamily="34" charset="0"/>
              </a:rPr>
              <a:t>2021г.)</a:t>
            </a:r>
            <a:r>
              <a:rPr lang="ru-RU" b="1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;</a:t>
            </a:r>
            <a:endParaRPr lang="ru-RU" dirty="0"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latin typeface="Bahnschrift SemiLight Condensed" panose="020B0502040204020203" pitchFamily="34" charset="0"/>
              </a:rPr>
              <a:t>Приказ Минфина России от 16 апреля 2021 г. N 62н </a:t>
            </a:r>
            <a:r>
              <a:rPr lang="ru-RU" dirty="0" smtClean="0">
                <a:latin typeface="Bahnschrift SemiLight Condensed" panose="020B0502040204020203" pitchFamily="34" charset="0"/>
              </a:rPr>
              <a:t>«Об </a:t>
            </a:r>
            <a:r>
              <a:rPr lang="ru-RU" dirty="0">
                <a:latin typeface="Bahnschrift SemiLight Condensed" panose="020B0502040204020203" pitchFamily="34" charset="0"/>
              </a:rPr>
              <a:t>утверждении Федерального стандарта бухгалтерского учета ФСБУ 27/2021 </a:t>
            </a:r>
            <a:r>
              <a:rPr lang="ru-RU" dirty="0" smtClean="0">
                <a:latin typeface="Bahnschrift SemiLight Condensed" panose="020B0502040204020203" pitchFamily="34" charset="0"/>
              </a:rPr>
              <a:t>«Документы </a:t>
            </a:r>
            <a:r>
              <a:rPr lang="ru-RU" dirty="0">
                <a:latin typeface="Bahnschrift SemiLight Condensed" panose="020B0502040204020203" pitchFamily="34" charset="0"/>
              </a:rPr>
              <a:t>и документооборот в бухгалтерском </a:t>
            </a:r>
            <a:r>
              <a:rPr lang="ru-RU" dirty="0" smtClean="0">
                <a:latin typeface="Bahnschrift SemiLight Condensed" panose="020B0502040204020203" pitchFamily="34" charset="0"/>
              </a:rPr>
              <a:t>учете»(23 </a:t>
            </a:r>
            <a:r>
              <a:rPr lang="ru-RU" dirty="0">
                <a:latin typeface="Bahnschrift SemiLight Condensed" panose="020B0502040204020203" pitchFamily="34" charset="0"/>
              </a:rPr>
              <a:t>декабря 2021 г</a:t>
            </a:r>
            <a:r>
              <a:rPr lang="ru-RU" dirty="0" smtClean="0">
                <a:latin typeface="Bahnschrift SemiLight Condensed" panose="020B0502040204020203" pitchFamily="34" charset="0"/>
              </a:rPr>
              <a:t>.);</a:t>
            </a:r>
          </a:p>
          <a:p>
            <a:pPr algn="just"/>
            <a:r>
              <a:rPr lang="ru-RU" dirty="0">
                <a:latin typeface="Bahnschrift SemiLight Condensed" panose="020B0502040204020203" pitchFamily="34" charset="0"/>
              </a:rPr>
              <a:t>Информационное сообщение Минфина России от 10 июня 2021 г. </a:t>
            </a:r>
            <a:r>
              <a:rPr lang="ru-RU" dirty="0" smtClean="0">
                <a:latin typeface="Bahnschrift SemiLight Condensed" panose="020B0502040204020203" pitchFamily="34" charset="0"/>
              </a:rPr>
              <a:t>№ </a:t>
            </a:r>
            <a:r>
              <a:rPr lang="ru-RU" dirty="0">
                <a:latin typeface="Bahnschrift SemiLight Condensed" panose="020B0502040204020203" pitchFamily="34" charset="0"/>
              </a:rPr>
              <a:t>ИС-учет-33 </a:t>
            </a:r>
            <a:r>
              <a:rPr lang="ru-RU" dirty="0" smtClean="0">
                <a:latin typeface="Bahnschrift SemiLight Condensed" panose="020B0502040204020203" pitchFamily="34" charset="0"/>
              </a:rPr>
              <a:t>«Новая </a:t>
            </a:r>
            <a:r>
              <a:rPr lang="ru-RU" dirty="0">
                <a:latin typeface="Bahnschrift SemiLight Condensed" panose="020B0502040204020203" pitchFamily="34" charset="0"/>
              </a:rPr>
              <a:t>редакция правил о документах и документообороте в бухгалтерском </a:t>
            </a:r>
            <a:r>
              <a:rPr lang="ru-RU" dirty="0" smtClean="0">
                <a:latin typeface="Bahnschrift SemiLight Condensed" panose="020B0502040204020203" pitchFamily="34" charset="0"/>
              </a:rPr>
              <a:t>учете»</a:t>
            </a:r>
          </a:p>
          <a:p>
            <a:pPr marL="0" indent="0" algn="just">
              <a:buNone/>
            </a:pPr>
            <a:endParaRPr lang="ru-RU" dirty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0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190034"/>
              </p:ext>
            </p:extLst>
          </p:nvPr>
        </p:nvGraphicFramePr>
        <p:xfrm>
          <a:off x="1106234" y="365125"/>
          <a:ext cx="10632540" cy="615609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95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8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7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88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 документации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документов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хранения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8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Налоговый учет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Счета-фактуры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лет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8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Налоговый учет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Реестры сведений о доходах физических лиц, представляемых налоговыми агентами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лет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8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Налоговый учет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Книги учета доходов и расходов ИП и организаций, применяющих УСН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лет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Налоговый учет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Расчеты по страховым взносам за своих сотрудников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отсутствии лицевых счетов — 50 лет (если документы оформлены с 2003 года)/75 лет (если документы оформлены до 2003 года)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Налоговый учет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Карточки индивидуального учета сумм начисленных выплат и страховых взносов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наличии лицевых счетов — 6</a:t>
                      </a:r>
                    </a:p>
                    <a:p>
                      <a:r>
                        <a:rPr lang="ru-RU" sz="1600" dirty="0" smtClean="0"/>
                        <a:t>лет</a:t>
                      </a:r>
                    </a:p>
                    <a:p>
                      <a:r>
                        <a:rPr lang="ru-RU" sz="1600" dirty="0" smtClean="0"/>
                        <a:t>При отсутствии лицевых счетов —</a:t>
                      </a:r>
                    </a:p>
                    <a:p>
                      <a:r>
                        <a:rPr lang="ru-RU" sz="1600" dirty="0" smtClean="0"/>
                        <a:t>50/75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8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Бухгалтерский учет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Документы (акты, справки, переписка) о присвоениях, недостачах и растратах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лет после возмещения ущерба; в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случае возбуждения уголовных дел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хранятся до принятия решения по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делу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Бухгалтерский учет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Документы о выплатах заработной платы и других выплатах (расчетно-платежные ведомости, расчетные листы)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наличии лицевых счетов — 6</a:t>
                      </a:r>
                    </a:p>
                    <a:p>
                      <a:r>
                        <a:rPr lang="ru-RU" sz="1600" dirty="0" smtClean="0"/>
                        <a:t>лет</a:t>
                      </a:r>
                    </a:p>
                    <a:p>
                      <a:r>
                        <a:rPr lang="ru-RU" sz="1600" dirty="0" smtClean="0"/>
                        <a:t>При отсутствии лицевых счетов —</a:t>
                      </a:r>
                    </a:p>
                    <a:p>
                      <a:r>
                        <a:rPr lang="ru-RU" sz="1600" dirty="0" smtClean="0"/>
                        <a:t>50/75 лет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82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920437"/>
              </p:ext>
            </p:extLst>
          </p:nvPr>
        </p:nvGraphicFramePr>
        <p:xfrm>
          <a:off x="1289114" y="747309"/>
          <a:ext cx="10682493" cy="53440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0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5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4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Категория документации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 документов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 хранения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5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Кадровый учет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Приказы о дисциплинарных взысканиях и документы, послужившие основанием для их вынесения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 года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Кадровый учет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Документы о состоянии и мерах по улучшению условий и охраны труда, техники безопасности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 лет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Кадровый учет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Карточки учета, книги, журналы, базы данных отпусков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 лет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Кадровый учет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Документы учета аварий и несчастных случаев на производстве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45 лет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Кадровый учет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Графики отпусков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86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782457"/>
              </p:ext>
            </p:extLst>
          </p:nvPr>
        </p:nvGraphicFramePr>
        <p:xfrm>
          <a:off x="1180472" y="365125"/>
          <a:ext cx="10331914" cy="597381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24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4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46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документов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 хранения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94">
                <a:tc>
                  <a:txBody>
                    <a:bodyPr/>
                    <a:lstStyle/>
                    <a:p>
                      <a:r>
                        <a:rPr lang="ru-RU" sz="1400" smtClean="0"/>
                        <a:t>Минимум 5 лет после года, в котором они в последний раз применялись для составления бухотчетности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Минимум 5 лет после года, в котором они в последний раз применялись для составления </a:t>
                      </a:r>
                      <a:r>
                        <a:rPr lang="ru-RU" sz="1400" dirty="0" err="1" smtClean="0"/>
                        <a:t>бухотчетности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9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Регистры бухучета (главная книга, журналы/ордера, оборотные ведомости, реестры, карточки, журналы операций и т.д.)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лет (при условии проведения ревизии), но не менее 5 лет после отчетного года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99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Бухотчетность</a:t>
                      </a:r>
                      <a:r>
                        <a:rPr lang="ru-RU" sz="1400" dirty="0" smtClean="0"/>
                        <a:t> (балансы, ОФР, отчеты о целевом использовании, приложения к ним) и аудиторские заключения по ней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Годовая - постоянно Промежуточная – 5 лет (постоянно - при отсутствии годовой отчетности)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90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Путевые листы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лет При отсутствии иных документов, подтверждающих вредные и опасные условия труда: 50/75 лет (75 лет - законченные делопроизводством до 01.01.2003; 50 лет – после 01.01.2003)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5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Документы о выплате пособий, больничных, матпомощи (заявления, списки работников, заключения, выписки из протоколов, переписка)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3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Документы об инвентаризации активов и обязательств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лет при условии проведения ревизии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3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Инвентаризационные описи ликвидационных комиссий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Постоянно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3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Документы о переоценке, определении амортизации, списании ОС и НМА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лет после выбытия ОС и НМА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46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Договоры ГПХ с физлицами, акты сдачи-приемки работ, услуг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50/75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Документы к договорам, соглашениям, контрактам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2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Учредительные договоры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Постоянно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0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Учетной политикой НКО должны быть утверждены: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1.рабочий план счетов;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2. формы первичных учетных документов, регистров бухгалтерского учета, а также документов для внутренней бухгалтерской отчетности;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3. порядок проведения инвентаризации активов и обязательств НКО;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4. способы оценки активов и обязательств;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5. правила документооборота и технология обработки учетной информации;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6. порядок контроля за хозяйственными операциями;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7. И др.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Упрощенные способы ведения бухгалтерского учета, включая упрощенную бухгалтерскую (финансовую) отчетность, не применяют следующие экономические субъекты: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PT Serif"/>
              </a:rPr>
              <a:t>1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) организации, бухгалтерская (финансовая) отчетность которых подлежит </a:t>
            </a:r>
            <a:r>
              <a:rPr lang="ru-RU" dirty="0">
                <a:solidFill>
                  <a:srgbClr val="3272C0"/>
                </a:solidFill>
                <a:latin typeface="Bahnschrift SemiLight Condensed" panose="020B0502040204020203" pitchFamily="34" charset="0"/>
                <a:hlinkClick r:id="rId2"/>
              </a:rPr>
              <a:t>обязательному аудиту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 в соответствии с законодательством Российской Федерации;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2) жилищные и жилищно-строительные кооперативы;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3) кредитные потребительские кооперативы (включая сельскохозяйственные кредитные потребительские кооперативы);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4) </a:t>
            </a:r>
            <a:r>
              <a:rPr lang="ru-RU" dirty="0" err="1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микрофинансовые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 организации;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5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) организации бюджетной сферы;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6) политические партии, их региональные отделения или иные структурные подразделения;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7) коллегии адвокатов;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8) адвокатские бюро;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9) юридические консультации;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10) адвокатские палаты;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11) нотариальные палаты;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12) некоммерческие организации, включенные в предусмотренный </a:t>
            </a:r>
            <a:r>
              <a:rPr lang="ru-RU" dirty="0">
                <a:solidFill>
                  <a:srgbClr val="3272C0"/>
                </a:solidFill>
                <a:latin typeface="Bahnschrift SemiLight Condensed" panose="020B0502040204020203" pitchFamily="34" charset="0"/>
                <a:hlinkClick r:id="rId3"/>
              </a:rPr>
              <a:t>пунктом 10 статьи 13.1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 Федерального закона от 12 января 1996 года N 7-ФЗ "О некоммерческих организациях" реестр некоммерческих организаций, выполняющих функции иностранного агента.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9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7267" y="535809"/>
            <a:ext cx="9243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254"/>
                </a:solidFill>
                <a:effectLst/>
                <a:uLnTx/>
                <a:uFillTx/>
                <a:latin typeface="Panton Bold" panose="00000800000000000000" pitchFamily="50" charset="-52"/>
                <a:ea typeface="+mn-ea"/>
                <a:cs typeface="+mn-cs"/>
              </a:rPr>
              <a:t>   Отчет по исполнению бюджета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183254"/>
              </a:solidFill>
              <a:effectLst/>
              <a:uLnTx/>
              <a:uFillTx/>
              <a:latin typeface="Panton Bold" panose="00000800000000000000" pitchFamily="50" charset="-52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584" y="1085264"/>
            <a:ext cx="1088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Panton Light" panose="00000400000000000000" pitchFamily="50" charset="-52"/>
                <a:ea typeface="Calibri" panose="020F0502020204030204" pitchFamily="34" charset="0"/>
                <a:cs typeface="+mn-cs"/>
              </a:rPr>
              <a:t>Первичные документы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Panton Light" panose="00000400000000000000" pitchFamily="50" charset="-52"/>
              <a:ea typeface="Calibri" panose="020F0502020204030204" pitchFamily="34" charset="0"/>
              <a:cs typeface="+mn-cs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116585" y="1849220"/>
            <a:ext cx="3407080" cy="646331"/>
          </a:xfrm>
          <a:prstGeom prst="flowChartAlternateProcess">
            <a:avLst/>
          </a:prstGeom>
          <a:ln>
            <a:solidFill>
              <a:srgbClr val="F6A31C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5491" y="1849219"/>
            <a:ext cx="3009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документы, являющиеся основанием для выплат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nton Light" panose="00000400000000000000" pitchFamily="50" charset="-52"/>
              <a:cs typeface="+mn-cs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7640250" y="1864009"/>
            <a:ext cx="3482236" cy="646331"/>
          </a:xfrm>
          <a:prstGeom prst="flowChartAlternateProcess">
            <a:avLst/>
          </a:prstGeom>
          <a:ln>
            <a:solidFill>
              <a:srgbClr val="F6A31C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0250" y="1880940"/>
            <a:ext cx="3320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документы о совершении платежа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6233C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99081" y="3014892"/>
            <a:ext cx="3319711" cy="995006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944655" y="3014892"/>
            <a:ext cx="3189753" cy="971552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4894" y="3047216"/>
            <a:ext cx="3177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документы, подтверждающие факт приобретения товаров (материалов, основных средств и проч.)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346" y="3035341"/>
            <a:ext cx="3243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документы, подтверждающие факт оказания услуг, в том числе и штатными сотрудниками организации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7677714" y="2748509"/>
            <a:ext cx="3482236" cy="658213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+mn-ea"/>
                <a:cs typeface="+mn-cs"/>
              </a:rPr>
              <a:t>п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+mn-ea"/>
                <a:cs typeface="+mn-cs"/>
              </a:rPr>
              <a:t>латежные ведомости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6233C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7640250" y="3591019"/>
            <a:ext cx="3482236" cy="658213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+mn-ea"/>
                <a:cs typeface="+mn-cs"/>
              </a:rPr>
              <a:t>к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+mn-ea"/>
                <a:cs typeface="+mn-cs"/>
              </a:rPr>
              <a:t>ассовые чеки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6233C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7640250" y="4409719"/>
            <a:ext cx="3482236" cy="658213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квитанции к приходно-кассовым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ордерам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6233C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7640250" y="5272494"/>
            <a:ext cx="3482236" cy="658213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банковские платежные поручения (требования)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6233C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7640250" y="6066846"/>
            <a:ext cx="3482236" cy="658213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б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Times New Roman" panose="02020603050405020304" pitchFamily="18" charset="0"/>
                <a:cs typeface="+mn-cs"/>
              </a:rPr>
              <a:t>анковские выписки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6233C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530258" y="2510340"/>
            <a:ext cx="526093" cy="204562"/>
          </a:xfrm>
          <a:prstGeom prst="straightConnector1">
            <a:avLst/>
          </a:prstGeom>
          <a:ln>
            <a:solidFill>
              <a:srgbClr val="162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59890" y="2510340"/>
            <a:ext cx="564869" cy="279425"/>
          </a:xfrm>
          <a:prstGeom prst="straightConnector1">
            <a:avLst/>
          </a:prstGeom>
          <a:ln>
            <a:solidFill>
              <a:srgbClr val="162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Блок-схема: альтернативный процесс 25"/>
          <p:cNvSpPr/>
          <p:nvPr/>
        </p:nvSpPr>
        <p:spPr>
          <a:xfrm>
            <a:off x="4759890" y="999750"/>
            <a:ext cx="3482236" cy="658213"/>
          </a:xfrm>
          <a:prstGeom prst="flowChartAlternateProcess">
            <a:avLst/>
          </a:prstGeom>
          <a:ln>
            <a:solidFill>
              <a:srgbClr val="F6A3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233C"/>
                </a:solidFill>
                <a:effectLst/>
                <a:uLnTx/>
                <a:uFillTx/>
                <a:latin typeface="Panton Light" panose="00000400000000000000" pitchFamily="50" charset="-52"/>
                <a:ea typeface="+mn-ea"/>
                <a:cs typeface="+mn-cs"/>
              </a:rPr>
              <a:t>Первичные документы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6233C"/>
              </a:solidFill>
              <a:effectLst/>
              <a:uLnTx/>
              <a:uFillTx/>
              <a:latin typeface="Panton Light" panose="00000400000000000000" pitchFamily="50" charset="-52"/>
              <a:ea typeface="+mn-ea"/>
              <a:cs typeface="+mn-cs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3820125" y="1657963"/>
            <a:ext cx="939765" cy="191256"/>
          </a:xfrm>
          <a:prstGeom prst="straightConnector1">
            <a:avLst/>
          </a:prstGeom>
          <a:ln>
            <a:solidFill>
              <a:srgbClr val="162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242126" y="1606485"/>
            <a:ext cx="1058136" cy="227946"/>
          </a:xfrm>
          <a:prstGeom prst="straightConnector1">
            <a:avLst/>
          </a:prstGeom>
          <a:ln>
            <a:solidFill>
              <a:srgbClr val="162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749</Words>
  <Application>Microsoft Office PowerPoint</Application>
  <PresentationFormat>Широкоэкранный</PresentationFormat>
  <Paragraphs>134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Panton Bold</vt:lpstr>
      <vt:lpstr>Panton Light</vt:lpstr>
      <vt:lpstr>Panton SemiBold</vt:lpstr>
      <vt:lpstr>PT Serif</vt:lpstr>
      <vt:lpstr>Arial</vt:lpstr>
      <vt:lpstr>Bahnschrift SemiBold Condensed</vt:lpstr>
      <vt:lpstr>Bahnschrift SemiLight Condensed</vt:lpstr>
      <vt:lpstr>Calibri</vt:lpstr>
      <vt:lpstr>Calibri Light</vt:lpstr>
      <vt:lpstr>Times New Roman</vt:lpstr>
      <vt:lpstr>Тема Office</vt:lpstr>
      <vt:lpstr>1_Тема Office</vt:lpstr>
      <vt:lpstr>АКАДЕМИЯ БУХГАЛТЕРОВ</vt:lpstr>
      <vt:lpstr>Основные виды программ для автоматизации бухгалтерского учета</vt:lpstr>
      <vt:lpstr>Нормативные акты</vt:lpstr>
      <vt:lpstr> </vt:lpstr>
      <vt:lpstr> </vt:lpstr>
      <vt:lpstr> </vt:lpstr>
      <vt:lpstr> Учетной политикой НКО должны быть утверждены:</vt:lpstr>
      <vt:lpstr>Упрощенные способы ведения бухгалтерского учета, включая упрощенную бухгалтерскую (финансовую) отчетность, не применяют следующие экономические субъекты:</vt:lpstr>
      <vt:lpstr>Презентация PowerPoint</vt:lpstr>
      <vt:lpstr>Первичные учетные документы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БУХГАЛТЕРОВ</dc:title>
  <dc:creator>К. А. Чепухалина</dc:creator>
  <cp:lastModifiedBy>nkoresurs27@mail.ru</cp:lastModifiedBy>
  <cp:revision>14</cp:revision>
  <dcterms:created xsi:type="dcterms:W3CDTF">2022-09-12T02:07:41Z</dcterms:created>
  <dcterms:modified xsi:type="dcterms:W3CDTF">2023-01-21T10:55:53Z</dcterms:modified>
</cp:coreProperties>
</file>