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67" r:id="rId4"/>
    <p:sldId id="268" r:id="rId5"/>
    <p:sldId id="269" r:id="rId6"/>
    <p:sldId id="270" r:id="rId7"/>
    <p:sldId id="274" r:id="rId8"/>
    <p:sldId id="275" r:id="rId9"/>
    <p:sldId id="271" r:id="rId10"/>
    <p:sldId id="272" r:id="rId11"/>
    <p:sldId id="276" r:id="rId12"/>
    <p:sldId id="258" r:id="rId13"/>
    <p:sldId id="26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  <a:srgbClr val="DAD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1" y="5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DC11D-6C55-469D-A6BA-E3DB809B6C3A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04B84-0E54-44EC-9B4A-DDC955033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04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04B84-0E54-44EC-9B4A-DDC95503351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834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04B84-0E54-44EC-9B4A-DDC95503351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524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04B84-0E54-44EC-9B4A-DDC95503351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458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04B84-0E54-44EC-9B4A-DDC95503351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414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04B84-0E54-44EC-9B4A-DDC95503351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096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04B84-0E54-44EC-9B4A-DDC95503351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221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04B84-0E54-44EC-9B4A-DDC95503351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154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01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18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64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3358E3-769D-4ABD-82B9-0387830F6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E73770-16B9-4E71-BB7C-2605DF984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E8AD6B-1545-4E98-9B20-9E8312CFF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70612F-C8D9-458E-BF6B-E68262200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8C0242-6468-4BCA-9E93-C7BD1D555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8877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C56F5E-EF2A-4845-9250-403A1E1FC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BE70E2-C8B1-4D49-873A-A65E92FF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C75333-2621-4E8B-8A2D-28E973138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A28430-67D9-4181-9473-F39247F7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5E4A0E-472B-4D80-9C39-B0D9C4C9A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537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CA4164-3114-4172-8298-7E58A5379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2C3B7E-0EB6-483E-BC86-313288496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7AF0B5-F9AA-4E84-AB67-887B6088C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BE91DE-473E-44FF-8D84-6D8AFD17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AD4A44-F94B-49EE-A944-EEE390D19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6171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F880C2-3B7B-473A-AE29-6515A78E3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D50A32-CBF6-4C91-B521-19308223D9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302618-F651-4E79-A17B-971AFC4FA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49CFCC-145B-4FD7-BCE9-58A0258AB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0D5939-FF64-427D-831D-F54B5BA4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5F02DA-BFF0-492B-861C-3FE891FF9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1664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1D1EE1-7641-4A45-98AD-1C8446F8F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8A629B-D5B1-41BD-888A-DBF84476B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3845D0-FBC9-4399-B6A8-07E813010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89D704B-B8AF-4153-B211-BFB91EC22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B9F6BE5-C6E8-43B7-A6AB-ADE5F531D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D56892A-E50D-4FA8-8D76-AA5C17EBE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9620E2B-8C30-4974-A46F-5EC38BAAF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ABFE5FD-9CD6-45F0-967C-92EEAC26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980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7571D1-CD39-4777-8ADA-6B2A37632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F01BB68-DC1D-454F-A476-6E3D831EC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F55D594-D63E-4CB2-9626-171FA0DC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45DA08-C837-46DB-AFCF-873E3D702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547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B9BC157-ADE2-482D-928A-F5D2C91A8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859A41-F633-4AED-BFE9-C5FF48E14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020F3A9-ABCF-44C6-8B91-02FDD2054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287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8D8D7E-B575-4268-8E83-71C505AAF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1AB7C4-DDDF-4B87-BAE2-011F2888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83525B-4983-4A53-9962-D9BC0EFFE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8ECFFA-70E8-40C8-AFF7-54623BB3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259DEB-135B-42E9-86DF-E2AD36717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E87CA7-5BF2-48BD-BD1A-A2FDE231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25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565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CAE1D2-E835-433C-A847-C063A7E1B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9831217-E5EC-46A6-A54B-DD2B02A157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84BDBF-0A2F-44E4-B58D-BFFE448EB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A7D92-730D-48C0-A239-3B5E08291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CE455D-C2F8-4DDC-BBFA-AEE73185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29AEAC-4EB7-4521-B981-8B1764A99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0225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C054C1-A7DC-4FF1-8FE6-DC06F6428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E3F2CD-0FCF-4F3F-8A42-6C8B403B6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C51BF1-8286-4708-BDE4-CA3F041AF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3DC049-D127-4289-AAE5-AD6A554E4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5D0FF1-A6BB-4405-98DF-E4A93EAFC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6483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7C04424-DFC1-4DB9-B543-02123528D6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38C30E2-3F6F-4AB7-9CE3-F71901B96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CB99B0-AF1E-4389-879D-24308E98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95683D-755B-43C5-A515-46C224826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AA2C30-E164-439B-96D4-66F923875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820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89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48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3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52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6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44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15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8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2A50AC-5B5D-4A2B-A75A-65C05412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99588D-9589-49C2-8824-B4431B75D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6D8EBC-B8B7-49DE-B68A-0F01428C07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2EE890-84D8-4B7E-BF9A-8F19391C31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9C7D20-9871-4852-B434-B0FBB6889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711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АКАДЕМИЯ БУХГАЛТЕРОВ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408" y="31386"/>
            <a:ext cx="1034076" cy="98117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851756" cy="293824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Семинар №1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«ДЕНЬГИ»</a:t>
            </a:r>
          </a:p>
          <a:p>
            <a:endParaRPr lang="ru-RU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Чепухалина Ксения Александровна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309" y="-229699"/>
            <a:ext cx="3170491" cy="150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72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746" y="1"/>
            <a:ext cx="10515600" cy="109024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Light SemiCondensed" panose="020B0502040204020203" pitchFamily="34" charset="0"/>
              </a:rPr>
              <a:t>Бюджет проекта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Light SemiCondensed" panose="020B0502040204020203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928041"/>
              </p:ext>
            </p:extLst>
          </p:nvPr>
        </p:nvGraphicFramePr>
        <p:xfrm>
          <a:off x="829408" y="913758"/>
          <a:ext cx="10515600" cy="55981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7639373">
                  <a:extLst>
                    <a:ext uri="{9D8B030D-6E8A-4147-A177-3AD203B41FA5}">
                      <a16:colId xmlns:a16="http://schemas.microsoft.com/office/drawing/2014/main" val="2880912137"/>
                    </a:ext>
                  </a:extLst>
                </a:gridCol>
                <a:gridCol w="1534332">
                  <a:extLst>
                    <a:ext uri="{9D8B030D-6E8A-4147-A177-3AD203B41FA5}">
                      <a16:colId xmlns:a16="http://schemas.microsoft.com/office/drawing/2014/main" val="2116575463"/>
                    </a:ext>
                  </a:extLst>
                </a:gridCol>
                <a:gridCol w="1341895">
                  <a:extLst>
                    <a:ext uri="{9D8B030D-6E8A-4147-A177-3AD203B41FA5}">
                      <a16:colId xmlns:a16="http://schemas.microsoft.com/office/drawing/2014/main" val="25689316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Bahnschrift SemiBold SemiConden" panose="020B0502040204020203" pitchFamily="34" charset="0"/>
                        </a:rPr>
                        <a:t>Наименование статьи расходов</a:t>
                      </a:r>
                      <a:endParaRPr lang="ru-RU" sz="1400" dirty="0">
                        <a:solidFill>
                          <a:schemeClr val="tx1"/>
                        </a:solidFill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Bahnschrift SemiBold SemiConden" panose="020B0502040204020203" pitchFamily="34" charset="0"/>
                        </a:rPr>
                        <a:t>За счет средств субсидии</a:t>
                      </a:r>
                      <a:endParaRPr lang="ru-RU" sz="1400" dirty="0">
                        <a:solidFill>
                          <a:schemeClr val="tx1"/>
                        </a:solidFill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Bahnschrift SemiBold SemiConden" panose="020B0502040204020203" pitchFamily="34" charset="0"/>
                        </a:rPr>
                        <a:t>За счет собственных средств</a:t>
                      </a:r>
                      <a:endParaRPr lang="ru-RU" sz="1400" dirty="0">
                        <a:solidFill>
                          <a:schemeClr val="tx1"/>
                        </a:solidFill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21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Bahnschrift SemiBold SemiConden" panose="020B0502040204020203" pitchFamily="34" charset="0"/>
                        </a:rPr>
                        <a:t>Оплата труда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477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Light SemiCondensed" panose="020B0502040204020203" pitchFamily="34" charset="0"/>
                        </a:rPr>
                        <a:t>Оплата труда штатных сотрудников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4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Light SemiCondensed" panose="020B0502040204020203" pitchFamily="34" charset="0"/>
                        </a:rPr>
                        <a:t>Выплаты физическим лицам за оказание</a:t>
                      </a:r>
                      <a:r>
                        <a:rPr lang="ru-RU" sz="1400" baseline="0" dirty="0" smtClean="0">
                          <a:latin typeface="Bahnschrift Light SemiCondensed" panose="020B0502040204020203" pitchFamily="34" charset="0"/>
                        </a:rPr>
                        <a:t> ими услуг</a:t>
                      </a:r>
                      <a:endParaRPr lang="ru-RU" sz="1400" dirty="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95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Light SemiCondensed" panose="020B0502040204020203" pitchFamily="34" charset="0"/>
                        </a:rPr>
                        <a:t>Страховые взносы</a:t>
                      </a:r>
                      <a:endParaRPr lang="ru-RU" sz="1400" dirty="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746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SemiBold SemiConden" panose="020B0502040204020203" pitchFamily="34" charset="0"/>
                        </a:rPr>
                        <a:t>Командировочные расходы, а также аналогичные расходы по гражданско-правовым договорам</a:t>
                      </a:r>
                      <a:endParaRPr lang="ru-RU" sz="1400" dirty="0">
                        <a:solidFill>
                          <a:schemeClr val="tx1"/>
                        </a:solidFill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850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SemiBold SemiConden" panose="020B0502040204020203" pitchFamily="34" charset="0"/>
                        </a:rPr>
                        <a:t>Офисные расходы</a:t>
                      </a:r>
                    </a:p>
                    <a:p>
                      <a:r>
                        <a:rPr lang="ru-RU" sz="1400" dirty="0" smtClean="0">
                          <a:latin typeface="Bahnschrift Light SemiCondensed" panose="020B0502040204020203" pitchFamily="34" charset="0"/>
                        </a:rPr>
                        <a:t>(аренда нежилого помещения, коммунальные услуги, услуги связи, услуги банков, электронный документооборот, почтовые услуги, компьютерное оборудование и программное обеспечение (включая справочные информационные системы, бухгалтерское программное обеспечение), канцтовары</a:t>
                      </a:r>
                    </a:p>
                    <a:p>
                      <a:r>
                        <a:rPr lang="ru-RU" sz="1400" dirty="0" smtClean="0">
                          <a:latin typeface="Bahnschrift Light SemiCondensed" panose="020B0502040204020203" pitchFamily="34" charset="0"/>
                        </a:rPr>
                        <a:t>и расходные материалы)</a:t>
                      </a:r>
                      <a:endParaRPr lang="ru-RU" sz="1400" dirty="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40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SemiBold SemiConden" panose="020B0502040204020203" pitchFamily="34" charset="0"/>
                        </a:rPr>
                        <a:t>Приобретение, аренда специализированного оборудования, инвентаря и сопутствующие расходы</a:t>
                      </a:r>
                      <a:endParaRPr lang="ru-RU" sz="1400" dirty="0">
                        <a:solidFill>
                          <a:schemeClr val="tx1"/>
                        </a:solidFill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157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SemiBold SemiConden" panose="020B0502040204020203" pitchFamily="34" charset="0"/>
                        </a:rPr>
                        <a:t>Разработка и поддержка сайтов, информационных систем и иные аналогичные расходы</a:t>
                      </a:r>
                      <a:endParaRPr lang="ru-RU" sz="1400" dirty="0">
                        <a:solidFill>
                          <a:schemeClr val="tx1"/>
                        </a:solidFill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332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SemiBold SemiConden" panose="020B0502040204020203" pitchFamily="34" charset="0"/>
                        </a:rPr>
                        <a:t>Оплата юридических, информационных, консультационных услуг и иные аналогичные расходы</a:t>
                      </a:r>
                      <a:endParaRPr lang="ru-RU" sz="1400" dirty="0">
                        <a:solidFill>
                          <a:schemeClr val="tx1"/>
                        </a:solidFill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014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SemiBold SemiConden" panose="020B0502040204020203" pitchFamily="34" charset="0"/>
                        </a:rPr>
                        <a:t>Расходы на проведение мероприятий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251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SemiBold SemiConden" panose="020B0502040204020203" pitchFamily="34" charset="0"/>
                        </a:rPr>
                        <a:t>Издательские, полиграфические и сопутствующие расходы</a:t>
                      </a:r>
                      <a:endParaRPr lang="ru-RU" sz="1400" dirty="0">
                        <a:solidFill>
                          <a:schemeClr val="tx1"/>
                        </a:solidFill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Bahnschrift Light Semi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488502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907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234" y="365125"/>
            <a:ext cx="10247566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Основные виды программ для автоматизации бухгалтерского учета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234" y="2009077"/>
            <a:ext cx="2573887" cy="1928005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073" y="1458672"/>
            <a:ext cx="4269821" cy="21214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956" y="3937082"/>
            <a:ext cx="3048006" cy="238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663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7392" y="490764"/>
            <a:ext cx="10981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>
              <a:solidFill>
                <a:srgbClr val="025E6B"/>
              </a:solidFill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02" b="12426"/>
          <a:stretch/>
        </p:blipFill>
        <p:spPr>
          <a:xfrm>
            <a:off x="5394739" y="2041166"/>
            <a:ext cx="1886925" cy="2164468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E5FFAEB-4681-BA48-8364-BC20468E7819}"/>
              </a:ext>
            </a:extLst>
          </p:cNvPr>
          <p:cNvSpPr/>
          <p:nvPr/>
        </p:nvSpPr>
        <p:spPr>
          <a:xfrm>
            <a:off x="3337061" y="4534319"/>
            <a:ext cx="6318384" cy="1069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952" b="1" dirty="0" smtClean="0">
              <a:solidFill>
                <a:srgbClr val="F6A31C"/>
              </a:solidFill>
              <a:latin typeface="Panton SemiBold"/>
            </a:endParaRPr>
          </a:p>
          <a:p>
            <a:pPr algn="ctr"/>
            <a:r>
              <a:rPr lang="ru-RU" dirty="0" smtClean="0">
                <a:solidFill>
                  <a:srgbClr val="16233C"/>
                </a:solidFill>
                <a:latin typeface="Bahnschrift SemiBold Condensed" panose="020B0502040204020203" pitchFamily="34" charset="0"/>
              </a:rPr>
              <a:t>Чепухалина Ксения Александровна</a:t>
            </a:r>
            <a:endParaRPr lang="ru-RU" dirty="0">
              <a:solidFill>
                <a:srgbClr val="16233C"/>
              </a:solidFill>
              <a:latin typeface="Bahnschrift SemiBold Condensed" panose="020B0502040204020203" pitchFamily="34" charset="0"/>
            </a:endParaRPr>
          </a:p>
          <a:p>
            <a:pPr algn="ctr"/>
            <a:r>
              <a:rPr lang="ru-RU" dirty="0">
                <a:solidFill>
                  <a:srgbClr val="16233C"/>
                </a:solidFill>
                <a:latin typeface="Bahnschrift SemiBold Condensed" panose="020B0502040204020203" pitchFamily="34" charset="0"/>
              </a:rPr>
              <a:t>+</a:t>
            </a:r>
            <a:r>
              <a:rPr lang="ru-RU" dirty="0" smtClean="0">
                <a:solidFill>
                  <a:srgbClr val="16233C"/>
                </a:solidFill>
                <a:latin typeface="Bahnschrift SemiBold Condensed" panose="020B0502040204020203" pitchFamily="34" charset="0"/>
              </a:rPr>
              <a:t>7-914-203-04-93</a:t>
            </a:r>
          </a:p>
          <a:p>
            <a:pPr algn="ctr"/>
            <a:r>
              <a:rPr lang="en-US" dirty="0">
                <a:latin typeface="Bahnschrift SemiBold Condensed" panose="020B0502040204020203" pitchFamily="34" charset="0"/>
              </a:rPr>
              <a:t>chepuhalina.ka@yandex.ru</a:t>
            </a:r>
            <a:endParaRPr lang="ru-RU" dirty="0">
              <a:solidFill>
                <a:srgbClr val="16233C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2876ED-372B-4946-B303-F8699DDA7CF6}"/>
              </a:ext>
            </a:extLst>
          </p:cNvPr>
          <p:cNvSpPr txBox="1"/>
          <p:nvPr/>
        </p:nvSpPr>
        <p:spPr>
          <a:xfrm>
            <a:off x="5937822" y="1503683"/>
            <a:ext cx="1036169" cy="267449"/>
          </a:xfrm>
          <a:prstGeom prst="round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71" b="1" dirty="0">
                <a:solidFill>
                  <a:schemeClr val="bg1"/>
                </a:solidFill>
                <a:latin typeface="Panton Bold" panose="00000800000000000000" pitchFamily="50" charset="-52"/>
              </a:rPr>
              <a:t>КОНТАКТЫ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408" y="31386"/>
            <a:ext cx="1034076" cy="98117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309" y="-229699"/>
            <a:ext cx="3170491" cy="150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3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234" y="365124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Источники формирования имущества некоммерческой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В соответствии с ст.26 ФЗ от 12.01.1996 №7 «О </a:t>
            </a: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некоммерческих организациях» </a:t>
            </a:r>
            <a:r>
              <a:rPr lang="ru-RU" dirty="0" smtClean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источниками </a:t>
            </a:r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формирования имущества некоммерческой организации в денежной и иных формах являются:</a:t>
            </a:r>
            <a:endParaRPr lang="ru-RU" dirty="0" smtClean="0">
              <a:solidFill>
                <a:srgbClr val="22272F"/>
              </a:solidFill>
              <a:latin typeface="Bahnschrift SemiLight Condensed" panose="020B0502040204020203" pitchFamily="34" charset="0"/>
            </a:endParaRPr>
          </a:p>
          <a:p>
            <a:pPr algn="just"/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регулярные и единовременные поступления от учредителей (участников, членов</a:t>
            </a:r>
            <a:r>
              <a:rPr lang="ru-RU" dirty="0" smtClean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);</a:t>
            </a:r>
            <a:endParaRPr lang="ru-RU" dirty="0">
              <a:solidFill>
                <a:srgbClr val="22272F"/>
              </a:solidFill>
              <a:latin typeface="Bahnschrift SemiLight Condensed" panose="020B0502040204020203" pitchFamily="34" charset="0"/>
            </a:endParaRPr>
          </a:p>
          <a:p>
            <a:pPr algn="just"/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добровольные имущественные взносы и пожертвования</a:t>
            </a:r>
            <a:r>
              <a:rPr lang="ru-RU" dirty="0" smtClean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;</a:t>
            </a:r>
            <a:endParaRPr lang="ru-RU" dirty="0">
              <a:solidFill>
                <a:srgbClr val="22272F"/>
              </a:solidFill>
              <a:latin typeface="Bahnschrift SemiLight Condensed" panose="020B0502040204020203" pitchFamily="34" charset="0"/>
            </a:endParaRPr>
          </a:p>
          <a:p>
            <a:pPr algn="just"/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выручка от реализации товаров, работ, услуг</a:t>
            </a:r>
            <a:r>
              <a:rPr lang="ru-RU" dirty="0" smtClean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;</a:t>
            </a:r>
            <a:endParaRPr lang="ru-RU" dirty="0">
              <a:solidFill>
                <a:srgbClr val="22272F"/>
              </a:solidFill>
              <a:latin typeface="Bahnschrift SemiLight Condensed" panose="020B0502040204020203" pitchFamily="34" charset="0"/>
            </a:endParaRPr>
          </a:p>
          <a:p>
            <a:pPr algn="just"/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дивиденды (доходы, проценты), получаемые по акциям, облигациям, другим ценным бумагам и вкладам</a:t>
            </a:r>
            <a:r>
              <a:rPr lang="ru-RU" dirty="0" smtClean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;</a:t>
            </a:r>
            <a:endParaRPr lang="ru-RU" dirty="0">
              <a:solidFill>
                <a:srgbClr val="22272F"/>
              </a:solidFill>
              <a:latin typeface="Bahnschrift SemiLight Condensed" panose="020B0502040204020203" pitchFamily="34" charset="0"/>
            </a:endParaRPr>
          </a:p>
          <a:p>
            <a:pPr algn="just"/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доходы, получаемые от собственности некоммерческой организации</a:t>
            </a:r>
            <a:r>
              <a:rPr lang="ru-RU" dirty="0" smtClean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;</a:t>
            </a:r>
            <a:endParaRPr lang="ru-RU" dirty="0">
              <a:solidFill>
                <a:srgbClr val="22272F"/>
              </a:solidFill>
              <a:latin typeface="Bahnschrift SemiLight Condensed" panose="020B0502040204020203" pitchFamily="34" charset="0"/>
            </a:endParaRPr>
          </a:p>
          <a:p>
            <a:pPr algn="just"/>
            <a:r>
              <a:rPr lang="ru-RU" dirty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поступления денежных средств, предусмотренных частью 4.3 статьи 12 Федерального закона от 24 июля 2008 года N 161-ФЗ "О содействии развитию жилищного </a:t>
            </a:r>
            <a:r>
              <a:rPr lang="ru-RU" dirty="0" smtClean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строительства".</a:t>
            </a:r>
            <a:endParaRPr lang="ru-RU" dirty="0">
              <a:latin typeface="Bahnschrift Semi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70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234" y="365124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Приносящая доход деятельность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7202" y="1881554"/>
            <a:ext cx="10675551" cy="46950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Способы расчёта за оказанные услуги или реализованный товар:</a:t>
            </a:r>
          </a:p>
          <a:p>
            <a:pPr algn="just"/>
            <a:r>
              <a:rPr lang="ru-RU" dirty="0">
                <a:latin typeface="Bahnschrift SemiLight Condensed" panose="020B0502040204020203" pitchFamily="34" charset="0"/>
              </a:rPr>
              <a:t>о</a:t>
            </a:r>
            <a:r>
              <a:rPr lang="ru-RU" dirty="0" smtClean="0">
                <a:latin typeface="Bahnschrift SemiLight Condensed" panose="020B0502040204020203" pitchFamily="34" charset="0"/>
              </a:rPr>
              <a:t>плата наличными средствами (онлайн – касса);</a:t>
            </a:r>
          </a:p>
          <a:p>
            <a:pPr algn="just"/>
            <a:r>
              <a:rPr lang="ru-RU" dirty="0" smtClean="0">
                <a:latin typeface="Bahnschrift SemiLight Condensed" panose="020B0502040204020203" pitchFamily="34" charset="0"/>
              </a:rPr>
              <a:t>оплата </a:t>
            </a:r>
            <a:r>
              <a:rPr lang="ru-RU" dirty="0">
                <a:latin typeface="Bahnschrift SemiLight Condensed" panose="020B0502040204020203" pitchFamily="34" charset="0"/>
              </a:rPr>
              <a:t>банковской картой </a:t>
            </a:r>
            <a:r>
              <a:rPr lang="ru-RU" dirty="0" smtClean="0">
                <a:latin typeface="Bahnschrift SemiLight Condensed" panose="020B0502040204020203" pitchFamily="34" charset="0"/>
              </a:rPr>
              <a:t>(терминал </a:t>
            </a:r>
            <a:r>
              <a:rPr lang="ru-RU" dirty="0">
                <a:latin typeface="Bahnschrift SemiLight Condensed" panose="020B0502040204020203" pitchFamily="34" charset="0"/>
              </a:rPr>
              <a:t>с подключенным </a:t>
            </a:r>
            <a:r>
              <a:rPr lang="ru-RU" dirty="0" err="1">
                <a:latin typeface="Bahnschrift SemiLight Condensed" panose="020B0502040204020203" pitchFamily="34" charset="0"/>
              </a:rPr>
              <a:t>эквайрингом</a:t>
            </a:r>
            <a:r>
              <a:rPr lang="ru-RU" dirty="0">
                <a:latin typeface="Bahnschrift SemiLight Condensed" panose="020B0502040204020203" pitchFamily="34" charset="0"/>
              </a:rPr>
              <a:t> </a:t>
            </a:r>
            <a:r>
              <a:rPr lang="ru-RU" dirty="0" smtClean="0">
                <a:latin typeface="Bahnschrift SemiLight Condensed" panose="020B0502040204020203" pitchFamily="34" charset="0"/>
              </a:rPr>
              <a:t>банка);</a:t>
            </a:r>
          </a:p>
          <a:p>
            <a:pPr algn="just"/>
            <a:r>
              <a:rPr lang="ru-RU" dirty="0" smtClean="0">
                <a:latin typeface="Bahnschrift SemiLight Condensed" panose="020B0502040204020203" pitchFamily="34" charset="0"/>
              </a:rPr>
              <a:t>оплата </a:t>
            </a:r>
            <a:r>
              <a:rPr lang="ru-RU" dirty="0">
                <a:latin typeface="Bahnschrift SemiLight Condensed" panose="020B0502040204020203" pitchFamily="34" charset="0"/>
              </a:rPr>
              <a:t>через сайт </a:t>
            </a:r>
            <a:r>
              <a:rPr lang="ru-RU" dirty="0" smtClean="0">
                <a:latin typeface="Bahnschrift SemiLight Condensed" panose="020B0502040204020203" pitchFamily="34" charset="0"/>
              </a:rPr>
              <a:t>НКО (интернет-</a:t>
            </a:r>
            <a:r>
              <a:rPr lang="ru-RU" dirty="0" err="1" smtClean="0">
                <a:latin typeface="Bahnschrift SemiLight Condensed" panose="020B0502040204020203" pitchFamily="34" charset="0"/>
              </a:rPr>
              <a:t>эквайринг</a:t>
            </a:r>
            <a:r>
              <a:rPr lang="ru-RU" dirty="0" smtClean="0">
                <a:latin typeface="Bahnschrift SemiLight Condensed" panose="020B0502040204020203" pitchFamily="34" charset="0"/>
              </a:rPr>
              <a:t>);</a:t>
            </a:r>
          </a:p>
          <a:p>
            <a:pPr algn="just"/>
            <a:r>
              <a:rPr lang="ru-RU" dirty="0" smtClean="0">
                <a:latin typeface="Bahnschrift SemiLight Condensed" panose="020B0502040204020203" pitchFamily="34" charset="0"/>
              </a:rPr>
              <a:t>оплата дистанционно (</a:t>
            </a:r>
            <a:r>
              <a:rPr lang="en-US" dirty="0">
                <a:latin typeface="Bahnschrift SemiLight Condensed" panose="020B0502040204020203" pitchFamily="34" charset="0"/>
              </a:rPr>
              <a:t>QR-</a:t>
            </a:r>
            <a:r>
              <a:rPr lang="ru-RU" dirty="0" smtClean="0">
                <a:latin typeface="Bahnschrift SemiLight Condensed" panose="020B0502040204020203" pitchFamily="34" charset="0"/>
              </a:rPr>
              <a:t>код)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5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234" y="365124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Некоммерческие поступления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7202" y="1881554"/>
            <a:ext cx="10675551" cy="46950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  <a:latin typeface="Bahnschrift SemiLight Condensed" panose="020B0502040204020203" pitchFamily="34" charset="0"/>
              </a:rPr>
              <a:t>Доходы, не учитываемые при определении налоговой </a:t>
            </a:r>
            <a:r>
              <a:rPr lang="ru-RU" dirty="0" smtClean="0">
                <a:solidFill>
                  <a:srgbClr val="0070C0"/>
                </a:solidFill>
                <a:latin typeface="Bahnschrift SemiLight Condensed" panose="020B0502040204020203" pitchFamily="34" charset="0"/>
              </a:rPr>
              <a:t>базы:</a:t>
            </a:r>
          </a:p>
          <a:p>
            <a:pPr marL="0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в виде имущества, полученного налогоплательщиком в рамках целевого </a:t>
            </a:r>
            <a:r>
              <a:rPr lang="ru-RU" dirty="0" smtClean="0">
                <a:latin typeface="Bahnschrift SemiLight Condensed" panose="020B0502040204020203" pitchFamily="34" charset="0"/>
              </a:rPr>
              <a:t>финансирования (пп.14 п.1 ст.251 НК РФ);</a:t>
            </a:r>
          </a:p>
          <a:p>
            <a:pPr marL="0" indent="0" algn="just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безвозмездные целевые поступления (кроме целевых поступлений в виде подакцизных товаров) от других организаций\физических лиц на содержание и ведение уставной деятельности НКО(если организация использовала их по назначению п.2 ст. 251 НК РФ).</a:t>
            </a:r>
          </a:p>
          <a:p>
            <a:pPr marL="0" indent="0" algn="just">
              <a:buNone/>
            </a:pPr>
            <a:endParaRPr lang="ru-RU" dirty="0" smtClean="0">
              <a:latin typeface="Bahnschrift Semi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162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234" y="365124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Целевые поступления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7202" y="1881554"/>
            <a:ext cx="10675551" cy="469509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  <a:latin typeface="Bahnschrift SemiLight Condensed" panose="020B0502040204020203" pitchFamily="34" charset="0"/>
              </a:rPr>
              <a:t>к</a:t>
            </a:r>
            <a:r>
              <a:rPr lang="ru-RU" dirty="0" smtClean="0">
                <a:solidFill>
                  <a:srgbClr val="0070C0"/>
                </a:solidFill>
                <a:latin typeface="Bahnschrift SemiLight Condensed" panose="020B0502040204020203" pitchFamily="34" charset="0"/>
              </a:rPr>
              <a:t> целевым поступлениям относятся:</a:t>
            </a:r>
          </a:p>
          <a:p>
            <a:pPr marL="0" indent="0" algn="just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взносы учредителей (участников, членов), внесенные в НКО в соответствии С законодательством РФ;</a:t>
            </a:r>
          </a:p>
          <a:p>
            <a:pPr marL="0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средства, предоставленные из федерального бюджета, бюджетов субъектов Российской Федерации, местных бюджетов, бюджетов государственных внебюджетных фондов, на осуществление уставной деятельности некоммерческих </a:t>
            </a:r>
            <a:r>
              <a:rPr lang="ru-RU" dirty="0" smtClean="0">
                <a:latin typeface="Bahnschrift SemiLight Condensed" panose="020B0502040204020203" pitchFamily="34" charset="0"/>
              </a:rPr>
              <a:t>организаций (гранты);</a:t>
            </a:r>
          </a:p>
          <a:p>
            <a:pPr marL="0" indent="0" algn="just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пожертвования, признаваемые таковыми в соответствии с Гражданским кодексом РФ;</a:t>
            </a:r>
          </a:p>
          <a:p>
            <a:pPr marL="0" indent="0" algn="just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доходы, безвозмездно полученные некоммерческими организациями в виде работ (услуг), выполненных (оказанных) на основании соответствующих договоров (подп. 1 п. 2 ст. 251 НК РФ);</a:t>
            </a:r>
            <a:endParaRPr lang="ru-RU" dirty="0">
              <a:latin typeface="Bahnschrift SemiLight Condensed" panose="020B0502040204020203" pitchFamily="34" charset="0"/>
            </a:endParaRPr>
          </a:p>
          <a:p>
            <a:pPr marL="0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имущество, имущественные права, переходящие некоммерческим организациям по завещанию в порядке </a:t>
            </a:r>
            <a:r>
              <a:rPr lang="ru-RU" dirty="0" smtClean="0">
                <a:latin typeface="Bahnschrift SemiLight Condensed" panose="020B0502040204020203" pitchFamily="34" charset="0"/>
              </a:rPr>
              <a:t>наследования;</a:t>
            </a:r>
          </a:p>
          <a:p>
            <a:pPr marL="0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средства и иное имущество, имущественные права, которые получены на осуществление благотворительной </a:t>
            </a:r>
            <a:r>
              <a:rPr lang="ru-RU" dirty="0" smtClean="0">
                <a:latin typeface="Bahnschrift SemiLight Condensed" panose="020B0502040204020203" pitchFamily="34" charset="0"/>
              </a:rPr>
              <a:t>деятельности.</a:t>
            </a:r>
          </a:p>
          <a:p>
            <a:pPr marL="0" indent="0" algn="just">
              <a:buNone/>
            </a:pPr>
            <a:endParaRPr lang="ru-RU" dirty="0" smtClean="0">
              <a:latin typeface="Bahnschrift SemiLight Condensed" panose="020B0502040204020203" pitchFamily="34" charset="0"/>
            </a:endParaRPr>
          </a:p>
          <a:p>
            <a:pPr marL="0" indent="0" algn="just">
              <a:buNone/>
            </a:pPr>
            <a:endParaRPr lang="ru-RU" dirty="0" smtClean="0">
              <a:latin typeface="Bahnschrift SemiLight Condensed" panose="020B0502040204020203" pitchFamily="34" charset="0"/>
            </a:endParaRPr>
          </a:p>
          <a:p>
            <a:pPr marL="0" indent="0" algn="just">
              <a:buNone/>
            </a:pPr>
            <a:endParaRPr lang="ru-RU" dirty="0" smtClean="0">
              <a:latin typeface="Bahnschrift Semi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337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234" y="365124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Договор пожертвования (гл.32 ч.2 ГК РФ)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7202" y="1881554"/>
            <a:ext cx="10675551" cy="469509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Пожертвование - это дарение вещи или права в общеполезных целях (п. 1 ст. 582 ГК РФ).</a:t>
            </a:r>
            <a:endParaRPr lang="ru-RU" dirty="0" smtClean="0">
              <a:latin typeface="Bahnschrift SemiLight Condensed" panose="020B0502040204020203" pitchFamily="34" charset="0"/>
            </a:endParaRPr>
          </a:p>
          <a:p>
            <a:pPr marL="0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На основании п. 3 ст. 582 ГК РФ пожертвование имущества гражданину должно быть, а юридическим лицам может быть обусловлено жертвователем использованием этого имущества по определенному назначению</a:t>
            </a:r>
            <a:r>
              <a:rPr lang="ru-RU" dirty="0" smtClean="0">
                <a:latin typeface="Bahnschrift SemiLight Condensed" panose="020B0502040204020203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Юридическое лицо, принимающее пожертвование, для использования которого установлено определенное назначение, должно вести обособленный учет всех операций по использованию пожертвованного имущества (п. 3 ст. 582 ГК РФ).</a:t>
            </a:r>
            <a:endParaRPr lang="ru-RU" dirty="0" smtClean="0">
              <a:latin typeface="Bahnschrift SemiLight Condensed" panose="020B0502040204020203" pitchFamily="34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Особенности</a:t>
            </a:r>
          </a:p>
          <a:p>
            <a:pPr marL="0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В предмете договора следует указать конкретный предмет пожертвования: для денежных средств- сумма, для иного имущества-наименование. А также указать на какие цели должна быть направленна. ( ст.2 Закона от 11.08.1995 №135-ФЗ Закона «О благотворительной деятельности и добровольчестве (</a:t>
            </a:r>
            <a:r>
              <a:rPr lang="ru-RU" dirty="0" err="1">
                <a:latin typeface="Bahnschrift SemiLight Condensed" panose="020B0502040204020203" pitchFamily="34" charset="0"/>
              </a:rPr>
              <a:t>волонтерстве</a:t>
            </a:r>
            <a:r>
              <a:rPr lang="ru-RU" dirty="0">
                <a:latin typeface="Bahnschrift SemiLight Condensed" panose="020B0502040204020203" pitchFamily="34" charset="0"/>
              </a:rPr>
              <a:t>)»</a:t>
            </a:r>
          </a:p>
          <a:p>
            <a:pPr marL="0" indent="0" algn="just">
              <a:buNone/>
            </a:pPr>
            <a:endParaRPr lang="ru-RU" dirty="0" smtClean="0">
              <a:latin typeface="Bahnschrift Semi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063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234" y="365124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Договор между НКО и добровольцем 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7202" y="1881554"/>
            <a:ext cx="10675551" cy="469509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ФЗ от 11.08.1995 г. №</a:t>
            </a:r>
            <a:r>
              <a:rPr lang="ru-RU" dirty="0">
                <a:latin typeface="Bahnschrift SemiLight Condensed" panose="020B0502040204020203" pitchFamily="34" charset="0"/>
              </a:rPr>
              <a:t>135 «О благотворительной деятельности и </a:t>
            </a:r>
            <a:r>
              <a:rPr lang="ru-RU" dirty="0" smtClean="0">
                <a:latin typeface="Bahnschrift SemiLight Condensed" panose="020B0502040204020203" pitchFamily="34" charset="0"/>
              </a:rPr>
              <a:t>добровольчестве»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Добровольцы (волонтеры)</a:t>
            </a:r>
            <a:r>
              <a:rPr lang="ru-RU" dirty="0">
                <a:latin typeface="Bahnschrift SemiLight Condensed" panose="020B0502040204020203" pitchFamily="34" charset="0"/>
              </a:rPr>
              <a:t> - физические лица, осуществляющие добровольческую (волонтерскую) деятельность на безвозмездной основе.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Организаторы добровольческой (волонтерской) деятельности</a:t>
            </a:r>
            <a:r>
              <a:rPr lang="ru-RU" dirty="0">
                <a:latin typeface="Bahnschrift SemiLight Condensed" panose="020B0502040204020203" pitchFamily="34" charset="0"/>
              </a:rPr>
              <a:t> - некоммерческие организации и физические лица, которые привлекают на постоянной или временной основе добровольцев (волонтеров) к осуществлению добровольческой (волонтерской) </a:t>
            </a:r>
            <a:r>
              <a:rPr lang="ru-RU" dirty="0" smtClean="0">
                <a:latin typeface="Bahnschrift SemiLight Condensed" panose="020B0502040204020203" pitchFamily="34" charset="0"/>
              </a:rPr>
              <a:t>деятельности </a:t>
            </a:r>
            <a:r>
              <a:rPr lang="ru-RU" dirty="0">
                <a:latin typeface="Bahnschrift SemiLight Condensed" panose="020B0502040204020203" pitchFamily="34" charset="0"/>
              </a:rPr>
              <a:t>и осуществляют руководство их деятельностью</a:t>
            </a:r>
            <a:r>
              <a:rPr lang="ru-RU" dirty="0" smtClean="0">
                <a:latin typeface="Bahnschrift SemiLight Condensed" panose="020B0502040204020203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Предметом договора о безвозмездной добровольческой</a:t>
            </a:r>
            <a:r>
              <a:rPr lang="ru-RU" dirty="0">
                <a:latin typeface="Bahnschrift SemiLight Condensed" panose="020B0502040204020203" pitchFamily="34" charset="0"/>
              </a:rPr>
              <a:t> деятельности являются оказание услуг и выполнение работ на безвозмездной основе в интересах организаторов добровольческой деятельности и в целях, указанных в пункте 1 статьи 2 ФЗ «О благотворительной деятельности и добровольчестве (</a:t>
            </a:r>
            <a:r>
              <a:rPr lang="ru-RU" dirty="0" err="1">
                <a:latin typeface="Bahnschrift SemiLight Condensed" panose="020B0502040204020203" pitchFamily="34" charset="0"/>
              </a:rPr>
              <a:t>волонтерстве</a:t>
            </a:r>
            <a:r>
              <a:rPr lang="ru-RU" dirty="0">
                <a:latin typeface="Bahnschrift SemiLight Condensed" panose="020B0502040204020203" pitchFamily="34" charset="0"/>
              </a:rPr>
              <a:t>)».</a:t>
            </a:r>
            <a:endParaRPr lang="ru-RU" dirty="0" smtClean="0">
              <a:latin typeface="Bahnschrift Semi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278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234" y="129167"/>
            <a:ext cx="10515600" cy="59925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Финансовый план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7202" y="1881554"/>
            <a:ext cx="10675551" cy="46950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>
              <a:latin typeface="Bahnschrift SemiLight Condensed" panose="020B0502040204020203" pitchFamily="34" charset="0"/>
            </a:endParaRPr>
          </a:p>
          <a:p>
            <a:pPr marL="0" indent="0" algn="just">
              <a:buNone/>
            </a:pPr>
            <a:endParaRPr lang="ru-RU" dirty="0" smtClean="0">
              <a:latin typeface="Bahnschrift SemiLight Condensed" panose="020B0502040204020203" pitchFamily="34" charset="0"/>
            </a:endParaRPr>
          </a:p>
          <a:p>
            <a:pPr marL="0" indent="0" algn="just">
              <a:buNone/>
            </a:pPr>
            <a:endParaRPr lang="ru-RU" dirty="0" smtClean="0">
              <a:latin typeface="Bahnschrift Semi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096686"/>
              </p:ext>
            </p:extLst>
          </p:nvPr>
        </p:nvGraphicFramePr>
        <p:xfrm>
          <a:off x="1106233" y="728420"/>
          <a:ext cx="10929232" cy="60991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323501">
                  <a:extLst>
                    <a:ext uri="{9D8B030D-6E8A-4147-A177-3AD203B41FA5}">
                      <a16:colId xmlns:a16="http://schemas.microsoft.com/office/drawing/2014/main" val="719917807"/>
                    </a:ext>
                  </a:extLst>
                </a:gridCol>
                <a:gridCol w="7954912">
                  <a:extLst>
                    <a:ext uri="{9D8B030D-6E8A-4147-A177-3AD203B41FA5}">
                      <a16:colId xmlns:a16="http://schemas.microsoft.com/office/drawing/2014/main" val="1184476421"/>
                    </a:ext>
                  </a:extLst>
                </a:gridCol>
                <a:gridCol w="804810">
                  <a:extLst>
                    <a:ext uri="{9D8B030D-6E8A-4147-A177-3AD203B41FA5}">
                      <a16:colId xmlns:a16="http://schemas.microsoft.com/office/drawing/2014/main" val="3948390170"/>
                    </a:ext>
                  </a:extLst>
                </a:gridCol>
                <a:gridCol w="846009">
                  <a:extLst>
                    <a:ext uri="{9D8B030D-6E8A-4147-A177-3AD203B41FA5}">
                      <a16:colId xmlns:a16="http://schemas.microsoft.com/office/drawing/2014/main" val="16591240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Номер строки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Наименование статей доходов и расходов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2023 г.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2024 г.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801011"/>
                  </a:ext>
                </a:extLst>
              </a:tr>
              <a:tr h="21079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010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Неиспользованный остаток средств на начало года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997059"/>
                  </a:ext>
                </a:extLst>
              </a:tr>
              <a:tr h="252997">
                <a:tc gridSpan="3">
                  <a:txBody>
                    <a:bodyPr/>
                    <a:lstStyle/>
                    <a:p>
                      <a:r>
                        <a:rPr lang="ru-RU" sz="1100" dirty="0" smtClean="0"/>
                        <a:t>Доходы</a:t>
                      </a:r>
                      <a:endParaRPr lang="ru-RU" sz="1100" b="1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1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432118"/>
                  </a:ext>
                </a:extLst>
              </a:tr>
              <a:tr h="24244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020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Вступительные взносы</a:t>
                      </a:r>
                      <a:endParaRPr lang="ru-RU" sz="1100" dirty="0" smtClean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126369"/>
                  </a:ext>
                </a:extLst>
              </a:tr>
              <a:tr h="20551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030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Членские взносы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336971"/>
                  </a:ext>
                </a:extLst>
              </a:tr>
              <a:tr h="24772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040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Взносы на осуществление благотворительной деятельности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745940"/>
                  </a:ext>
                </a:extLst>
              </a:tr>
              <a:tr h="2723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050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Пожертвования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158787"/>
                  </a:ext>
                </a:extLst>
              </a:tr>
              <a:tr h="22662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060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Гранты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986215"/>
                  </a:ext>
                </a:extLst>
              </a:tr>
              <a:tr h="23365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070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Прибыль от приносящей доход деятельности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556495"/>
                  </a:ext>
                </a:extLst>
              </a:tr>
              <a:tr h="19672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080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ИТОГО приход</a:t>
                      </a:r>
                      <a:endParaRPr lang="ru-RU" sz="1100" b="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355029"/>
                  </a:ext>
                </a:extLst>
              </a:tr>
              <a:tr h="22215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Расходы</a:t>
                      </a:r>
                      <a:endParaRPr lang="ru-RU" sz="1100" b="1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9267357"/>
                  </a:ext>
                </a:extLst>
              </a:tr>
              <a:tr h="21958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090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Выплаты постоянным сотрудникам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057278"/>
                  </a:ext>
                </a:extLst>
              </a:tr>
              <a:tr h="24420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100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Выплаты непостоянным</a:t>
                      </a:r>
                      <a:r>
                        <a:rPr lang="ru-RU" sz="1100" baseline="0" dirty="0" smtClean="0"/>
                        <a:t> сотрудникам(совместителям)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328164"/>
                  </a:ext>
                </a:extLst>
              </a:tr>
              <a:tr h="216069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110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Выплаты по договорам ГПХ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716152"/>
                  </a:ext>
                </a:extLst>
              </a:tr>
              <a:tr h="24068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120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Страховые взносы по обязательному страхованию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66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130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Поездки</a:t>
                      </a:r>
                      <a:r>
                        <a:rPr lang="ru-RU" sz="1100" baseline="0" dirty="0" smtClean="0"/>
                        <a:t>, семинары и конференции (поездки консультантов, расходы на проведение конференций, аренда помещений для конференций)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696935"/>
                  </a:ext>
                </a:extLst>
              </a:tr>
              <a:tr h="16373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140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Приобретение</a:t>
                      </a:r>
                      <a:r>
                        <a:rPr lang="ru-RU" sz="1100" baseline="0" dirty="0" smtClean="0"/>
                        <a:t> основных средств, формирование материальных запасов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125631"/>
                  </a:ext>
                </a:extLst>
              </a:tr>
              <a:tr h="20200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150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Административные расходы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778200"/>
                  </a:ext>
                </a:extLst>
              </a:tr>
              <a:tr h="22662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160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Текущие проектные расходы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283543"/>
                  </a:ext>
                </a:extLst>
              </a:tr>
              <a:tr h="22486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170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Непредвиденные расходы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513657"/>
                  </a:ext>
                </a:extLst>
              </a:tr>
              <a:tr h="214311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180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ИТОГО расход</a:t>
                      </a:r>
                      <a:endParaRPr lang="ru-RU" sz="1100" b="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259367"/>
                  </a:ext>
                </a:extLst>
              </a:tr>
              <a:tr h="230137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190</a:t>
                      </a:r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/>
                        <a:t>Остаток на конец периода</a:t>
                      </a:r>
                      <a:endParaRPr lang="ru-RU" sz="1100" b="0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987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832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Вариант сметы административных расходов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326407"/>
              </p:ext>
            </p:extLst>
          </p:nvPr>
        </p:nvGraphicFramePr>
        <p:xfrm>
          <a:off x="838200" y="1460595"/>
          <a:ext cx="10515600" cy="44043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199792">
                  <a:extLst>
                    <a:ext uri="{9D8B030D-6E8A-4147-A177-3AD203B41FA5}">
                      <a16:colId xmlns:a16="http://schemas.microsoft.com/office/drawing/2014/main" val="1672060017"/>
                    </a:ext>
                  </a:extLst>
                </a:gridCol>
                <a:gridCol w="2810608">
                  <a:extLst>
                    <a:ext uri="{9D8B030D-6E8A-4147-A177-3AD203B41FA5}">
                      <a16:colId xmlns:a16="http://schemas.microsoft.com/office/drawing/2014/main" val="143456563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10531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расходов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hnschrift SemiLight Condensed" panose="020B0502040204020203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2023</a:t>
                      </a:r>
                      <a:r>
                        <a:rPr lang="ru-RU" sz="1200" baseline="0" dirty="0" smtClean="0"/>
                        <a:t> г.</a:t>
                      </a:r>
                      <a:endParaRPr lang="ru-RU" sz="1200" b="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2024 г.</a:t>
                      </a:r>
                      <a:endParaRPr lang="ru-RU" sz="1200" b="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973436"/>
                  </a:ext>
                </a:extLst>
              </a:tr>
              <a:tr h="20838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заработная плата аппарата управления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hnschrift SemiLight Condensed" panose="020B0502040204020203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736931"/>
                  </a:ext>
                </a:extLst>
              </a:tr>
              <a:tr h="1978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страховые взносы по обязательному страхованию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hnschrift SemiLight Condensed" panose="020B0502040204020203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230768"/>
                  </a:ext>
                </a:extLst>
              </a:tr>
              <a:tr h="2136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офисные принадлежности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hnschrift SemiLight Condensed" panose="020B0502040204020203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endParaRPr lang="ru-RU" sz="1200" b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049957"/>
                  </a:ext>
                </a:extLst>
              </a:tr>
              <a:tr h="21189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аренда офисного помещения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hnschrift SemiLight Condensed" panose="020B0502040204020203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endParaRPr lang="ru-RU" sz="1200" b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795440"/>
                  </a:ext>
                </a:extLst>
              </a:tr>
              <a:tr h="218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приобретение здания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hnschrift SemiLight Condensed" panose="020B0502040204020203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endParaRPr lang="ru-RU" sz="1200" b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427153"/>
                  </a:ext>
                </a:extLst>
              </a:tr>
              <a:tr h="23475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оборудование и мебель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hnschrift SemiLight Condensed" panose="020B0502040204020203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endParaRPr lang="ru-RU" sz="1200" b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714366"/>
                  </a:ext>
                </a:extLst>
              </a:tr>
              <a:tr h="24179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приобретение и обслуживание оргтехники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hnschrift SemiLight Condensed" panose="020B0502040204020203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endParaRPr lang="ru-RU" sz="1200" b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143150"/>
                  </a:ext>
                </a:extLst>
              </a:tr>
              <a:tr h="22244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выпуск буклета о деятельности организации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hnschrift SemiLight Condensed" panose="020B0502040204020203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endParaRPr lang="ru-RU" sz="1200" b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906279"/>
                  </a:ext>
                </a:extLst>
              </a:tr>
              <a:tr h="22948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коммунальные услуги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hnschrift SemiLight Condensed" panose="020B0502040204020203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endParaRPr lang="ru-RU" sz="1200" b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020306"/>
                  </a:ext>
                </a:extLst>
              </a:tr>
              <a:tr h="20134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ремонт оборудования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hnschrift SemiLight Condensed" panose="020B0502040204020203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endParaRPr lang="ru-RU" sz="1200" b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510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услуги связи (телефон, почта, e-</a:t>
                      </a:r>
                      <a:r>
                        <a:rPr kumimoji="0" lang="ru-RU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mail</a:t>
                      </a: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hnschrift SemiLight Condensed" panose="020B0502040204020203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endParaRPr lang="ru-RU" sz="1200" b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525327"/>
                  </a:ext>
                </a:extLst>
              </a:tr>
              <a:tr h="1804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командировки аппарата управления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hnschrift SemiLight Condensed" panose="020B0502040204020203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endParaRPr lang="ru-RU" sz="1200" b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195550"/>
                  </a:ext>
                </a:extLst>
              </a:tr>
              <a:tr h="2226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аудит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hnschrift SemiLight Condensed" panose="020B0502040204020203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081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расходы на содержание служебного автотранспорта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hnschrift SemiLight Condensed" panose="020B0502040204020203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endParaRPr lang="ru-RU" sz="1200" b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Bahnschrift Semi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959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192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918</Words>
  <Application>Microsoft Office PowerPoint</Application>
  <PresentationFormat>Широкоэкранный</PresentationFormat>
  <Paragraphs>138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4" baseType="lpstr">
      <vt:lpstr>Panton Bold</vt:lpstr>
      <vt:lpstr>Panton SemiBold</vt:lpstr>
      <vt:lpstr>Arial</vt:lpstr>
      <vt:lpstr>Bahnschrift Light SemiCondensed</vt:lpstr>
      <vt:lpstr>Bahnschrift SemiBold Condensed</vt:lpstr>
      <vt:lpstr>Bahnschrift SemiBold SemiConden</vt:lpstr>
      <vt:lpstr>Bahnschrift SemiLight Condensed</vt:lpstr>
      <vt:lpstr>Calibri</vt:lpstr>
      <vt:lpstr>Calibri Light</vt:lpstr>
      <vt:lpstr>Times New Roman</vt:lpstr>
      <vt:lpstr>Тема Office</vt:lpstr>
      <vt:lpstr>1_Тема Office</vt:lpstr>
      <vt:lpstr>АКАДЕМИЯ БУХГАЛТЕРОВ</vt:lpstr>
      <vt:lpstr>Источники формирования имущества некоммерческой организации</vt:lpstr>
      <vt:lpstr>Приносящая доход деятельность</vt:lpstr>
      <vt:lpstr>Некоммерческие поступления</vt:lpstr>
      <vt:lpstr>Целевые поступления</vt:lpstr>
      <vt:lpstr>Договор пожертвования (гл.32 ч.2 ГК РФ)</vt:lpstr>
      <vt:lpstr>Договор между НКО и добровольцем </vt:lpstr>
      <vt:lpstr>Финансовый план</vt:lpstr>
      <vt:lpstr>Вариант сметы административных расходов</vt:lpstr>
      <vt:lpstr>Бюджет проекта</vt:lpstr>
      <vt:lpstr>Основные виды программ для автоматизации бухгалтерского учета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АКАДЕМИЯ БУХГАЛТЕРОВ</dc:title>
  <dc:creator>К. А. Чепухалина</dc:creator>
  <cp:lastModifiedBy>nkoresurs27@mail.ru</cp:lastModifiedBy>
  <cp:revision>30</cp:revision>
  <dcterms:created xsi:type="dcterms:W3CDTF">2022-09-12T02:07:41Z</dcterms:created>
  <dcterms:modified xsi:type="dcterms:W3CDTF">2023-01-21T10:46:56Z</dcterms:modified>
</cp:coreProperties>
</file>