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56" r:id="rId3"/>
    <p:sldId id="258" r:id="rId4"/>
    <p:sldId id="259" r:id="rId5"/>
    <p:sldId id="262" r:id="rId6"/>
    <p:sldId id="263" r:id="rId7"/>
    <p:sldId id="261" r:id="rId8"/>
    <p:sldId id="267" r:id="rId9"/>
    <p:sldId id="268" r:id="rId10"/>
    <p:sldId id="269" r:id="rId11"/>
    <p:sldId id="271" r:id="rId12"/>
    <p:sldId id="270" r:id="rId13"/>
    <p:sldId id="272" r:id="rId14"/>
    <p:sldId id="273" r:id="rId15"/>
    <p:sldId id="274" r:id="rId16"/>
    <p:sldId id="275" r:id="rId17"/>
    <p:sldId id="276" r:id="rId18"/>
    <p:sldId id="277" r:id="rId19"/>
    <p:sldId id="266" r:id="rId2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59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DC11D-6C55-469D-A6BA-E3DB809B6C3A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04B84-0E54-44EC-9B4A-DDC9550335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04B84-0E54-44EC-9B4A-DDC95503351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454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01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18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64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3358E3-769D-4ABD-82B9-0387830F6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27E73770-16B9-4E71-BB7C-2605DF984D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8E8AD6B-1545-4E98-9B20-9E8312CFF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970612F-C8D9-458E-BF6B-E68262200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8C0242-6468-4BCA-9E93-C7BD1D555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8877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8C56F5E-EF2A-4845-9250-403A1E1FC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DBE70E2-C8B1-4D49-873A-A65E92FF5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8C75333-2621-4E8B-8A2D-28E973138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BA28430-67D9-4181-9473-F39247F74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65E4A0E-472B-4D80-9C39-B0D9C4C9A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1537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CA4164-3114-4172-8298-7E58A5379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92C3B7E-0EB6-483E-BC86-313288496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E7AF0B5-F9AA-4E84-AB67-887B6088C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BBE91DE-473E-44FF-8D84-6D8AFD17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AD4A44-F94B-49EE-A944-EEE390D1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6171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CF880C2-3B7B-473A-AE29-6515A78E3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ED50A32-CBF6-4C91-B521-19308223D9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A1302618-F651-4E79-A17B-971AFC4FA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D49CFCC-145B-4FD7-BCE9-58A0258AB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60D5939-FF64-427D-831D-F54B5BA47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455F02DA-BFF0-492B-861C-3FE891FF9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1664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1D1EE1-7641-4A45-98AD-1C8446F8F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28A629B-D5B1-41BD-888A-DBF84476B1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F3845D0-FBC9-4399-B6A8-07E813010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89D704B-B8AF-4153-B211-BFB91EC228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8B9F6BE5-C6E8-43B7-A6AB-ADE5F531D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D56892A-E50D-4FA8-8D76-AA5C17EBE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9620E2B-8C30-4974-A46F-5EC38BAAF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0ABFE5FD-9CD6-45F0-967C-92EEAC26A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01980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07571D1-CD39-4777-8ADA-6B2A37632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0F01BB68-DC1D-454F-A476-6E3D831EC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AF55D594-D63E-4CB2-9626-171FA0DC1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45DA08-C837-46DB-AFCF-873E3D702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9547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B9BC157-ADE2-482D-928A-F5D2C91A8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8859A41-F633-4AED-BFE9-C5FF48E1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F020F3A9-ABCF-44C6-8B91-02FDD2054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2871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18D8D7E-B575-4268-8E83-71C505AAF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41AB7C4-DDDF-4B87-BAE2-011F28883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683525B-4983-4A53-9962-D9BC0EFFE5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88ECFFA-70E8-40C8-AFF7-54623BB3D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0259DEB-135B-42E9-86DF-E2AD36717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1E87CA7-5BF2-48BD-BD1A-A2FDE231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254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5657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CAE1D2-E835-433C-A847-C063A7E1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E9831217-E5EC-46A6-A54B-DD2B02A157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784BDBF-0A2F-44E4-B58D-BFFE448EB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C52A7D92-730D-48C0-A239-3B5E08291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0CCE455D-C2F8-4DDC-BBFA-AEE73185C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529AEAC-4EB7-4521-B981-8B1764A99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0225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C054C1-A7DC-4FF1-8FE6-DC06F6428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1E3F2CD-0FCF-4F3F-8A42-6C8B403B60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4C51BF1-8286-4708-BDE4-CA3F041A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F3DC049-D127-4289-AAE5-AD6A554E4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05D0FF1-A6BB-4405-98DF-E4A93EAF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6483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7C04424-DFC1-4DB9-B543-02123528D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338C30E2-3F6F-4AB7-9CE3-F71901B964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2CB99B0-AF1E-4389-879D-24308E985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95683D-755B-43C5-A515-46C224826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AA2C30-E164-439B-96D4-66F92387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8209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89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8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31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52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826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2444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515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73105-24E5-488E-97F2-FAB15FC01347}" type="datetimeFigureOut">
              <a:rPr lang="ru-RU" smtClean="0"/>
              <a:t>02.12.2022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8CA00-0973-412C-911E-CDF3D588DD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2A50AC-5B5D-4A2B-A75A-65C05412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C99588D-9589-49C2-8824-B4431B75D8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06D8EBC-B8B7-49DE-B68A-0F01428C0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69F46-F62B-438A-A8C0-C4F6A6D93289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02.12.2022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62EE890-84D8-4B7E-BF9A-8F19391C31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9C7D20-9871-4852-B434-B0FBB68891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591F9DD-0AD7-4D40-88C5-ECBBE91D5BE2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7115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usprofile.ru/" TargetMode="External"/><Relationship Id="rId2" Type="http://schemas.openxmlformats.org/officeDocument/2006/relationships/hyperlink" Target="https://egrul.nalog.ru/about.html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g"/><Relationship Id="rId4" Type="http://schemas.openxmlformats.org/officeDocument/2006/relationships/hyperlink" Target="https://bo.nalog.r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10345615" cy="23876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АКАДЕМИЯ БУХГАЛТЕРОВ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851756" cy="293824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Тема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№2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«Расчеты с контрагентами»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«Расчеты с подотчетными лицами»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«Учет расчетов с персоналом»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endParaRPr lang="ru-RU" dirty="0" smtClean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72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Учет расчетов с контрагентами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555" y="2189353"/>
            <a:ext cx="10501997" cy="435093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На счете 60 отражаются расчеты с поставщиками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Проводки по учету расчетов с поставщиками:</a:t>
            </a:r>
          </a:p>
          <a:p>
            <a:pPr marL="0" indent="0" algn="just">
              <a:buNone/>
            </a:pPr>
            <a:endParaRPr lang="ru-RU" dirty="0" smtClean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endParaRPr lang="ru-RU" dirty="0" smtClean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Проводки по учету авансов выданных на </a:t>
            </a:r>
            <a:r>
              <a:rPr lang="ru-RU" dirty="0" err="1" smtClean="0">
                <a:latin typeface="Bahnschrift Light Condensed" panose="020B0502040204020203" pitchFamily="34" charset="0"/>
              </a:rPr>
              <a:t>субсчете</a:t>
            </a:r>
            <a:r>
              <a:rPr lang="ru-RU" dirty="0" smtClean="0">
                <a:latin typeface="Bahnschrift Light Condensed" panose="020B0502040204020203" pitchFamily="34" charset="0"/>
              </a:rPr>
              <a:t> 60.02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Д 60.02-К 51 – перечисление аванса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Д 60.01 – К 60.02 – зачтен аванс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На счете 76 отражаются любые расчеты с контрагентами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114583"/>
              </p:ext>
            </p:extLst>
          </p:nvPr>
        </p:nvGraphicFramePr>
        <p:xfrm>
          <a:off x="4152942" y="3048570"/>
          <a:ext cx="7200858" cy="131624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61332">
                  <a:extLst>
                    <a:ext uri="{9D8B030D-6E8A-4147-A177-3AD203B41FA5}">
                      <a16:colId xmlns:a16="http://schemas.microsoft.com/office/drawing/2014/main" xmlns="" val="2529784166"/>
                    </a:ext>
                  </a:extLst>
                </a:gridCol>
                <a:gridCol w="4339526">
                  <a:extLst>
                    <a:ext uri="{9D8B030D-6E8A-4147-A177-3AD203B41FA5}">
                      <a16:colId xmlns:a16="http://schemas.microsoft.com/office/drawing/2014/main" xmlns="" val="1900777528"/>
                    </a:ext>
                  </a:extLst>
                </a:gridCol>
              </a:tblGrid>
              <a:tr h="3387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Д</a:t>
                      </a:r>
                      <a:r>
                        <a:rPr lang="ru-RU" baseline="0" dirty="0" smtClean="0">
                          <a:latin typeface="Bahnschrift Light Condensed" panose="020B0502040204020203" pitchFamily="34" charset="0"/>
                        </a:rPr>
                        <a:t> 08 (10)- К 60.01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Поступили ОС, МПЗ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778673"/>
                  </a:ext>
                </a:extLst>
              </a:tr>
              <a:tr h="33877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Д</a:t>
                      </a:r>
                      <a:r>
                        <a:rPr lang="ru-RU" baseline="0" dirty="0" smtClean="0">
                          <a:latin typeface="Bahnschrift Light Condensed" panose="020B0502040204020203" pitchFamily="34" charset="0"/>
                        </a:rPr>
                        <a:t> 20 (26,44,91) – К60.01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Оказаны услуги, выполнены работы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80864850"/>
                  </a:ext>
                </a:extLst>
              </a:tr>
              <a:tr h="58472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Д 60.01 – К-51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Bahnschrift Light Condensed" panose="020B0502040204020203" pitchFamily="34" charset="0"/>
                        </a:rPr>
                        <a:t>Погашена задолженность перед поставщиком</a:t>
                      </a:r>
                      <a:endParaRPr lang="ru-RU" dirty="0">
                        <a:latin typeface="Bahnschrift Light Condensed" panose="020B0502040204020203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0003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467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Перечень лиц которым можно выдать деньги под отчет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Указание Банка России от 11 марта 2014 г.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№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 3210-У</a:t>
            </a:r>
            <a:r>
              <a:rPr lang="ru-RU" dirty="0">
                <a:latin typeface="Bahnschrift Light Condensed" panose="020B0502040204020203" pitchFamily="34" charset="0"/>
              </a:rPr>
              <a:t/>
            </a:r>
            <a:br>
              <a:rPr lang="ru-RU" dirty="0">
                <a:latin typeface="Bahnschrift Light Condensed" panose="020B0502040204020203" pitchFamily="34" charset="0"/>
              </a:rPr>
            </a:b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«О 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предпринимательства»</a:t>
            </a: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лица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, работающие по трудовому договору (то есть собственно "работники" 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ст</a:t>
            </a:r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. 20 ТК РФ);</a:t>
            </a:r>
            <a:endParaRPr lang="ru-RU" dirty="0" smtClean="0">
              <a:solidFill>
                <a:srgbClr val="22272F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>
                <a:solidFill>
                  <a:srgbClr val="22272F"/>
                </a:solidFill>
                <a:latin typeface="Bahnschrift Light Condensed" panose="020B0502040204020203" pitchFamily="34" charset="0"/>
              </a:rPr>
              <a:t>ф</a:t>
            </a:r>
            <a:r>
              <a:rPr lang="ru-RU" dirty="0" smtClean="0">
                <a:solidFill>
                  <a:srgbClr val="22272F"/>
                </a:solidFill>
                <a:latin typeface="Bahnschrift Light Condensed" panose="020B0502040204020203" pitchFamily="34" charset="0"/>
              </a:rPr>
              <a:t>излицам, с которыми организация заключила гражданско-правовой договор.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733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02956"/>
            <a:ext cx="10925014" cy="57740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Деньги под отчет выдаются согласно распорядительному документу юридического </a:t>
            </a:r>
            <a:r>
              <a:rPr lang="ru-RU" dirty="0" smtClean="0">
                <a:latin typeface="Bahnschrift SemiLight Condensed" panose="020B0502040204020203" pitchFamily="34" charset="0"/>
              </a:rPr>
              <a:t>лица (</a:t>
            </a:r>
            <a:r>
              <a:rPr lang="ru-RU" dirty="0">
                <a:latin typeface="Bahnschrift SemiLight Condensed" panose="020B0502040204020203" pitchFamily="34" charset="0"/>
              </a:rPr>
              <a:t>приказу, распоряжению и т.п.) либо письменному заявлению подотчетного лица</a:t>
            </a:r>
            <a:r>
              <a:rPr lang="ru-RU" dirty="0" smtClean="0">
                <a:latin typeface="Bahnschrift Semi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endParaRPr lang="ru-RU" dirty="0" smtClean="0">
              <a:latin typeface="Bahnschrift SemiLight Condensed" panose="020B0502040204020203" pitchFamily="34" charset="0"/>
            </a:endParaRPr>
          </a:p>
          <a:p>
            <a:pPr marL="0" indent="0" algn="ctr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В распорядительном документе должны быть указаны:</a:t>
            </a:r>
          </a:p>
          <a:p>
            <a:r>
              <a:rPr lang="ru-RU" dirty="0">
                <a:latin typeface="Bahnschrift SemiLight Condensed" panose="020B0502040204020203" pitchFamily="34" charset="0"/>
              </a:rPr>
              <a:t>фамилия (фамилии) и инициалы подотчетного лица (лиц),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сумма </a:t>
            </a:r>
            <a:r>
              <a:rPr lang="ru-RU" dirty="0">
                <a:latin typeface="Bahnschrift SemiLight Condensed" panose="020B0502040204020203" pitchFamily="34" charset="0"/>
              </a:rPr>
              <a:t>(суммы) наличных денег,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срок </a:t>
            </a:r>
            <a:r>
              <a:rPr lang="ru-RU" dirty="0">
                <a:latin typeface="Bahnschrift SemiLight Condensed" panose="020B0502040204020203" pitchFamily="34" charset="0"/>
              </a:rPr>
              <a:t>(сроки), на который они выдаются,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подпись </a:t>
            </a:r>
            <a:r>
              <a:rPr lang="ru-RU" dirty="0">
                <a:latin typeface="Bahnschrift SemiLight Condensed" panose="020B0502040204020203" pitchFamily="34" charset="0"/>
              </a:rPr>
              <a:t>руководителя,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дата</a:t>
            </a:r>
            <a:r>
              <a:rPr lang="ru-RU" dirty="0">
                <a:latin typeface="Bahnschrift SemiLight Condensed" panose="020B0502040204020203" pitchFamily="34" charset="0"/>
              </a:rPr>
              <a:t>,</a:t>
            </a:r>
          </a:p>
          <a:p>
            <a:r>
              <a:rPr lang="ru-RU" dirty="0" smtClean="0">
                <a:latin typeface="Bahnschrift SemiLight Condensed" panose="020B0502040204020203" pitchFamily="34" charset="0"/>
              </a:rPr>
              <a:t>регистрационный </a:t>
            </a:r>
            <a:r>
              <a:rPr lang="ru-RU" dirty="0">
                <a:latin typeface="Bahnschrift SemiLight Condensed" panose="020B0502040204020203" pitchFamily="34" charset="0"/>
              </a:rPr>
              <a:t>номер документа.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77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Основная заработная плата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3336"/>
            <a:ext cx="10956010" cy="475797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dirty="0">
                <a:latin typeface="Bahnschrift SemiBold SemiConden" panose="020B0502040204020203" pitchFamily="34" charset="0"/>
              </a:rPr>
              <a:t>К</a:t>
            </a:r>
            <a:r>
              <a:rPr lang="ru-RU" dirty="0" smtClean="0">
                <a:latin typeface="Bahnschrift SemiBold SemiConden" panose="020B0502040204020203" pitchFamily="34" charset="0"/>
              </a:rPr>
              <a:t> основной заработной можно отнести следующие выплаты: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труда по базовому окладу(ч.5 ст.120, ч.2 ст.135 ТК РФ;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стимулирующие выплаты (доплаты и надбавки стимулирующего характера, премии и иные поощрительные выплаты) (ч.1 ст.129, ч.2 ст.135 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оплата </a:t>
            </a:r>
            <a:r>
              <a:rPr lang="ru-RU" dirty="0">
                <a:latin typeface="Bahnschrift Light Condensed" panose="020B0502040204020203" pitchFamily="34" charset="0"/>
              </a:rPr>
              <a:t>труда при совмещении профессий (должностей), расширении зон обслуживания, увеличении объема работы или исполнении обязанностей временно отсутствующего работника без освобождения от работы, определенной трудовым договором( ст.151 ТК РФ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оплата сверхурочной работы ( ст. 152 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</a:t>
            </a:r>
            <a:r>
              <a:rPr lang="ru-RU" dirty="0">
                <a:latin typeface="Bahnschrift Light Condensed" panose="020B0502040204020203" pitchFamily="34" charset="0"/>
              </a:rPr>
              <a:t>труда в выходные и нерабочие праздничные </a:t>
            </a:r>
            <a:r>
              <a:rPr lang="ru-RU" dirty="0" smtClean="0">
                <a:latin typeface="Bahnschrift Light Condensed" panose="020B0502040204020203" pitchFamily="34" charset="0"/>
              </a:rPr>
              <a:t>дни ( ст. 153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 </a:t>
            </a:r>
            <a:r>
              <a:rPr lang="ru-RU" dirty="0" smtClean="0">
                <a:latin typeface="Bahnschrift Light Condensed" panose="020B0502040204020203" pitchFamily="34" charset="0"/>
              </a:rPr>
              <a:t>ТК РФ);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</a:t>
            </a:r>
            <a:r>
              <a:rPr lang="ru-RU" dirty="0">
                <a:latin typeface="Bahnschrift Light Condensed" panose="020B0502040204020203" pitchFamily="34" charset="0"/>
              </a:rPr>
              <a:t>труда в ночное </a:t>
            </a:r>
            <a:r>
              <a:rPr lang="ru-RU" dirty="0" smtClean="0">
                <a:latin typeface="Bahnschrift Light Condensed" panose="020B0502040204020203" pitchFamily="34" charset="0"/>
              </a:rPr>
              <a:t>время ( ст. 154 ТК РФ).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56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Дополнительная заработная плата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Под дополнительной оплатой труда следует понимать выплаты за непроработанное время, предусмотренные законодательством: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о</a:t>
            </a:r>
            <a:r>
              <a:rPr lang="ru-RU" dirty="0" smtClean="0">
                <a:latin typeface="Bahnschrift Light Condensed" panose="020B0502040204020203" pitchFamily="34" charset="0"/>
              </a:rPr>
              <a:t>плата ежегодного основного отпуска (ст.114 ТК РФ);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ыплата компенсации за все неиспользованные отпуска(ч.1 ст.127 ТК РФ);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ыплата пособия по временной нетрудоспособности вследствие заболевания;</a:t>
            </a:r>
          </a:p>
          <a:p>
            <a:r>
              <a:rPr lang="ru-RU" dirty="0">
                <a:latin typeface="Bahnschrift Light Condensed" panose="020B0502040204020203" pitchFamily="34" charset="0"/>
              </a:rPr>
              <a:t>в</a:t>
            </a:r>
            <a:r>
              <a:rPr lang="ru-RU" dirty="0" smtClean="0">
                <a:latin typeface="Bahnschrift Light Condensed" panose="020B0502040204020203" pitchFamily="34" charset="0"/>
              </a:rPr>
              <a:t>ыплаты компенсации за использование в работе личного имущества ( ст.188 ТК РФ).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958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Документальным подтверждением расходов на оплату труда являются: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>
                <a:latin typeface="Bahnschrift Light Condensed" panose="020B0502040204020203" pitchFamily="34" charset="0"/>
              </a:rPr>
              <a:t>трудовой договор</a:t>
            </a:r>
            <a:r>
              <a:rPr lang="ru-RU" dirty="0" smtClean="0">
                <a:latin typeface="Bahnschrift Light Condensed" panose="020B0502040204020203" pitchFamily="34" charset="0"/>
              </a:rPr>
              <a:t>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штатное </a:t>
            </a:r>
            <a:r>
              <a:rPr lang="ru-RU" dirty="0">
                <a:latin typeface="Bahnschrift Light Condensed" panose="020B0502040204020203" pitchFamily="34" charset="0"/>
              </a:rPr>
              <a:t>расписание (за основу может быть взята унифицированная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Т-3, утвержденная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табели </a:t>
            </a:r>
            <a:r>
              <a:rPr lang="ru-RU" dirty="0">
                <a:latin typeface="Bahnschrift Light Condensed" panose="020B0502040204020203" pitchFamily="34" charset="0"/>
              </a:rPr>
              <a:t>учета рабочего времени (за основу могут быть взяты унифицированные формы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Т-12 и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Т-13, утвержденные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</a:t>
            </a:r>
            <a:r>
              <a:rPr lang="ru-RU" dirty="0" smtClean="0">
                <a:latin typeface="Bahnschrift Light Condensed" panose="020B0502040204020203" pitchFamily="34" charset="0"/>
              </a:rPr>
              <a:t>);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Light Condensed" panose="020B0502040204020203" pitchFamily="34" charset="0"/>
              </a:rPr>
              <a:t>ведомости </a:t>
            </a:r>
            <a:r>
              <a:rPr lang="ru-RU" dirty="0">
                <a:latin typeface="Bahnschrift Light Condensed" panose="020B0502040204020203" pitchFamily="34" charset="0"/>
              </a:rPr>
              <a:t>начисления и выплаты заработной платы: расчетно-платежная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Т-49), расчетная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Т-51) и платежная ведомость (за основу может быть взята Форма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Т-53), утвержденные Постановлением </a:t>
            </a:r>
            <a:r>
              <a:rPr lang="ru-RU" dirty="0" smtClean="0">
                <a:latin typeface="Bahnschrift Light Condensed" panose="020B0502040204020203" pitchFamily="34" charset="0"/>
              </a:rPr>
              <a:t>№ </a:t>
            </a:r>
            <a:r>
              <a:rPr lang="ru-RU" dirty="0">
                <a:latin typeface="Bahnschrift Light Condensed" panose="020B0502040204020203" pitchFamily="34" charset="0"/>
              </a:rPr>
              <a:t>1.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137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Страховые взносы с заработной платы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физических лиц, подлежащих обязательному социальному страхованию в соответствии с федеральными законами о конкретных видах обязательного социального страхования (п. 1 ст. 420 НК РФ</a:t>
            </a:r>
            <a:r>
              <a:rPr lang="ru-RU" dirty="0" smtClean="0">
                <a:latin typeface="Bahnschrift Light Condensed" panose="020B0502040204020203" pitchFamily="34" charset="0"/>
              </a:rPr>
              <a:t>):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в </a:t>
            </a:r>
            <a:r>
              <a:rPr lang="ru-RU" dirty="0">
                <a:latin typeface="Bahnschrift Light Condensed" panose="020B0502040204020203" pitchFamily="34" charset="0"/>
              </a:rPr>
              <a:t>рамках трудовых отношений и по гражданско-правовым договорам, предметом которых являются выполнение работ, оказание услуг</a:t>
            </a:r>
            <a:r>
              <a:rPr lang="ru-RU" dirty="0" smtClean="0">
                <a:latin typeface="Bahnschrift Light Condensed" panose="020B0502040204020203" pitchFamily="34" charset="0"/>
              </a:rPr>
              <a:t>;</a:t>
            </a:r>
            <a:endParaRPr lang="ru-RU" dirty="0">
              <a:latin typeface="Bahnschrift Light Condensed" panose="020B0502040204020203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latin typeface="Bahnschrift Light Condensed" panose="020B0502040204020203" pitchFamily="34" charset="0"/>
              </a:rPr>
              <a:t>договорам авторского заказа в пользу авторов </a:t>
            </a:r>
            <a:r>
              <a:rPr lang="ru-RU" dirty="0" smtClean="0">
                <a:latin typeface="Bahnschrift Light Condensed" panose="020B0502040204020203" pitchFamily="34" charset="0"/>
              </a:rPr>
              <a:t>произведений;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dirty="0" smtClean="0"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latin typeface="Bahnschrift Light Condensed" panose="020B0502040204020203" pitchFamily="34" charset="0"/>
              </a:rPr>
              <a:t>договорам об отчуждении исключительного права на результаты интеллектуальной деятельности, указанные в подпунктах 1 - 12 п. 1 ст. 1225 ГК РФ, издательским лицензионным договорам, лицензионным договорам о предоставлении права использования РИД, указанных в подпунктах 1 - 12 п. 1 ст. 1225 ГК РФ, в том числе вознаграждения, начисляемые организациями по управлению правами на коллективной основе в пользу авторов произведений по договорам, заключенным с пользователями.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639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Light Condensed" panose="020B0502040204020203" pitchFamily="34" charset="0"/>
              </a:rPr>
              <a:t>Оплата ежегодного отпуска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Оплата отпуска производится не позднее чем за 3 дня до его начала (часть девятая ст. 136 ТК РФ</a:t>
            </a:r>
            <a:r>
              <a:rPr lang="ru-RU" dirty="0" smtClean="0">
                <a:latin typeface="Bahnschrift Light Condensed" panose="020B0502040204020203" pitchFamily="34" charset="0"/>
              </a:rPr>
              <a:t>).</a:t>
            </a:r>
            <a:endParaRPr lang="ru-RU" dirty="0">
              <a:latin typeface="Bahnschrift Light Condensed" panose="020B0502040204020203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В законе не уточняется, что 3 дня должны быть рабочими, поэтому это могут быть любые 3 дня, включая выходные и праздники. Специалисты </a:t>
            </a:r>
            <a:r>
              <a:rPr lang="ru-RU" dirty="0" err="1">
                <a:latin typeface="Bahnschrift Light Condensed" panose="020B0502040204020203" pitchFamily="34" charset="0"/>
              </a:rPr>
              <a:t>Роструда</a:t>
            </a:r>
            <a:r>
              <a:rPr lang="ru-RU" dirty="0">
                <a:latin typeface="Bahnschrift Light Condensed" panose="020B0502040204020203" pitchFamily="34" charset="0"/>
              </a:rPr>
              <a:t> в письме от 30.07.2014 N 1693-6-1 подтверждают, что сроки для оплаты отпуска исчисляются в календарных днях</a:t>
            </a:r>
            <a:r>
              <a:rPr lang="ru-RU" dirty="0" smtClean="0">
                <a:latin typeface="Bahnschrift Light Condensed" panose="020B0502040204020203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Средний дневной заработок для оплаты отпусков и выплаты компенсации за неиспользованные отпуска исчисляется за последние 12 календарных месяцев путем деления суммы начисленной заработной платы на 12 и на 29,3 (среднемесячное число календарных дней).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8720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47392" y="490764"/>
            <a:ext cx="109816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600" b="1" dirty="0">
              <a:solidFill>
                <a:srgbClr val="025E6B"/>
              </a:solidFill>
              <a:cs typeface="Arial" panose="020B0604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02" b="12426"/>
          <a:stretch/>
        </p:blipFill>
        <p:spPr>
          <a:xfrm>
            <a:off x="5394739" y="2041166"/>
            <a:ext cx="1886925" cy="2164468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9E5FFAEB-4681-BA48-8364-BC20468E7819}"/>
              </a:ext>
            </a:extLst>
          </p:cNvPr>
          <p:cNvSpPr/>
          <p:nvPr/>
        </p:nvSpPr>
        <p:spPr>
          <a:xfrm>
            <a:off x="3337061" y="4534319"/>
            <a:ext cx="6318384" cy="10698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952" b="1" dirty="0" smtClean="0">
              <a:solidFill>
                <a:srgbClr val="F6A31C"/>
              </a:solidFill>
              <a:latin typeface="Panton SemiBold"/>
            </a:endParaRPr>
          </a:p>
          <a:p>
            <a:pPr algn="ctr"/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Чепухалина Ксения Александровна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  <a:p>
            <a:pPr algn="ctr"/>
            <a:r>
              <a:rPr lang="ru-RU" dirty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+</a:t>
            </a:r>
            <a:r>
              <a:rPr lang="ru-RU" dirty="0" smtClean="0">
                <a:solidFill>
                  <a:srgbClr val="16233C"/>
                </a:solidFill>
                <a:latin typeface="Bahnschrift SemiBold Condensed" panose="020B0502040204020203" pitchFamily="34" charset="0"/>
              </a:rPr>
              <a:t>7-914-203-04-93</a:t>
            </a:r>
          </a:p>
          <a:p>
            <a:pPr algn="ctr"/>
            <a:r>
              <a:rPr lang="en-US" dirty="0">
                <a:latin typeface="Bahnschrift SemiBold Condensed" panose="020B0502040204020203" pitchFamily="34" charset="0"/>
              </a:rPr>
              <a:t>chepuhalina.ka@yandex.ru</a:t>
            </a:r>
            <a:endParaRPr lang="ru-RU" dirty="0">
              <a:solidFill>
                <a:srgbClr val="16233C"/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92876ED-372B-4946-B303-F8699DDA7CF6}"/>
              </a:ext>
            </a:extLst>
          </p:cNvPr>
          <p:cNvSpPr txBox="1"/>
          <p:nvPr/>
        </p:nvSpPr>
        <p:spPr>
          <a:xfrm>
            <a:off x="5937822" y="1503683"/>
            <a:ext cx="1036169" cy="267449"/>
          </a:xfrm>
          <a:prstGeom prst="roundRect">
            <a:avLst/>
          </a:prstGeom>
          <a:solidFill>
            <a:srgbClr val="F6A31C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971" b="1" dirty="0">
                <a:solidFill>
                  <a:schemeClr val="bg1"/>
                </a:solidFill>
                <a:latin typeface="Panton Bold" panose="00000800000000000000" pitchFamily="50" charset="-52"/>
              </a:rPr>
              <a:t>КОНТАКТЫ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408" y="31386"/>
            <a:ext cx="1034076" cy="98117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5309" y="-229699"/>
            <a:ext cx="3170491" cy="1503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3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6234" y="365125"/>
            <a:ext cx="10247566" cy="13255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Основные виды контрагентов, участвующих в деятельности НКО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14722" y="2142859"/>
            <a:ext cx="10515600" cy="3498524"/>
          </a:xfrm>
        </p:spPr>
        <p:txBody>
          <a:bodyPr/>
          <a:lstStyle/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продавец и покупатель (договор купли-продажи);</a:t>
            </a:r>
          </a:p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заказчик и исполнитель (договор подряда);</a:t>
            </a:r>
          </a:p>
          <a:p>
            <a:pPr algn="just"/>
            <a:r>
              <a:rPr lang="ru-RU" dirty="0" smtClean="0">
                <a:latin typeface="Bahnschrift Light SemiCondensed" panose="020B0502040204020203" pitchFamily="34" charset="0"/>
              </a:rPr>
              <a:t>поставщик и потребитель ( договор </a:t>
            </a:r>
            <a:r>
              <a:rPr lang="ru-RU" dirty="0" err="1" smtClean="0">
                <a:latin typeface="Bahnschrift Light SemiCondensed" panose="020B0502040204020203" pitchFamily="34" charset="0"/>
              </a:rPr>
              <a:t>энерго</a:t>
            </a:r>
            <a:r>
              <a:rPr lang="ru-RU" dirty="0" smtClean="0">
                <a:latin typeface="Bahnschrift Light SemiCondensed" panose="020B0502040204020203" pitchFamily="34" charset="0"/>
              </a:rPr>
              <a:t>-/, газо-, водоснабжения);</a:t>
            </a:r>
          </a:p>
          <a:p>
            <a:pPr algn="just"/>
            <a:r>
              <a:rPr lang="ru-RU" dirty="0">
                <a:latin typeface="Bahnschrift Light SemiCondensed" panose="020B0502040204020203" pitchFamily="34" charset="0"/>
              </a:rPr>
              <a:t>д</a:t>
            </a:r>
            <a:r>
              <a:rPr lang="ru-RU" dirty="0" smtClean="0">
                <a:latin typeface="Bahnschrift Light SemiCondensed" panose="020B0502040204020203" pitchFamily="34" charset="0"/>
              </a:rPr>
              <a:t>аритель и одаряемый (договор дарения)</a:t>
            </a:r>
          </a:p>
          <a:p>
            <a:pPr algn="just"/>
            <a:r>
              <a:rPr lang="ru-RU" dirty="0">
                <a:latin typeface="Bahnschrift Light SemiCondensed" panose="020B0502040204020203" pitchFamily="34" charset="0"/>
              </a:rPr>
              <a:t>а</a:t>
            </a:r>
            <a:r>
              <a:rPr lang="ru-RU" dirty="0" smtClean="0">
                <a:latin typeface="Bahnschrift Light SemiCondensed" panose="020B0502040204020203" pitchFamily="34" charset="0"/>
              </a:rPr>
              <a:t>рендатор и арендодатель (договор аренды);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4663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Light Condensed" panose="020B0502040204020203" pitchFamily="34" charset="0"/>
              </a:rPr>
              <a:t>Как проверить добросовестность контрагента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Light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ru-RU" dirty="0" smtClean="0">
              <a:solidFill>
                <a:srgbClr val="22272F"/>
              </a:solidFill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Проверить сведения о контрагенте и его руководителе на сайте налоговой через сервис « Предоставление сведений из ЕГРЮЛ/ЕГРИП» </a:t>
            </a:r>
            <a:r>
              <a:rPr lang="en-US" dirty="0">
                <a:solidFill>
                  <a:srgbClr val="22272F"/>
                </a:solidFill>
                <a:latin typeface="Bahnschrift SemiLight Condensed" panose="020B0502040204020203" pitchFamily="34" charset="0"/>
                <a:hlinkClick r:id="rId2"/>
              </a:rPr>
              <a:t>https://</a:t>
            </a:r>
            <a:r>
              <a:rPr lang="en-US" dirty="0" smtClean="0">
                <a:solidFill>
                  <a:srgbClr val="22272F"/>
                </a:solidFill>
                <a:latin typeface="Bahnschrift SemiLight Condensed" panose="020B0502040204020203" pitchFamily="34" charset="0"/>
                <a:hlinkClick r:id="rId2"/>
              </a:rPr>
              <a:t>egrul.nalog.ru/about.html</a:t>
            </a:r>
            <a:r>
              <a:rPr lang="ru-RU" b="1" dirty="0" smtClean="0">
                <a:solidFill>
                  <a:srgbClr val="22272F"/>
                </a:solidFill>
                <a:latin typeface="Bahnschrift SemiLight Condensed" panose="020B0502040204020203" pitchFamily="34" charset="0"/>
              </a:rPr>
              <a:t>;</a:t>
            </a:r>
            <a:endParaRPr lang="ru-RU" dirty="0">
              <a:latin typeface="Bahnschrift SemiLight Condensed" panose="020B0502040204020203" pitchFamily="34" charset="0"/>
            </a:endParaRP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Более полную информацию можно получить через сервис «РУСПРОФИЛЬ» </a:t>
            </a:r>
            <a:r>
              <a:rPr lang="en-US" dirty="0">
                <a:latin typeface="Bahnschrift SemiLight Condensed" panose="020B0502040204020203" pitchFamily="34" charset="0"/>
                <a:hlinkClick r:id="rId3"/>
              </a:rPr>
              <a:t>https://</a:t>
            </a:r>
            <a:r>
              <a:rPr lang="en-US" dirty="0" smtClean="0">
                <a:latin typeface="Bahnschrift SemiLight Condensed" panose="020B0502040204020203" pitchFamily="34" charset="0"/>
                <a:hlinkClick r:id="rId3"/>
              </a:rPr>
              <a:t>www.rusprofile.ru</a:t>
            </a:r>
            <a:r>
              <a:rPr lang="ru-RU" dirty="0" smtClean="0">
                <a:latin typeface="Bahnschrift SemiLight Condensed" panose="020B0502040204020203" pitchFamily="34" charset="0"/>
              </a:rPr>
              <a:t>);</a:t>
            </a:r>
          </a:p>
          <a:p>
            <a:pPr algn="just"/>
            <a:r>
              <a:rPr lang="ru-RU" dirty="0" smtClean="0">
                <a:latin typeface="Bahnschrift SemiLight Condensed" panose="020B0502040204020203" pitchFamily="34" charset="0"/>
              </a:rPr>
              <a:t>Проверить обороты денежных средств и финансовую устойчивость организации через ИФНС, сервис «Государственный информационный ресурс «Бухгалтерской (финансовой) отчетности» (</a:t>
            </a:r>
            <a:r>
              <a:rPr lang="en-US" dirty="0">
                <a:latin typeface="Bahnschrift SemiLight Condensed" panose="020B0502040204020203" pitchFamily="34" charset="0"/>
                <a:hlinkClick r:id="rId4"/>
              </a:rPr>
              <a:t>https://</a:t>
            </a:r>
            <a:r>
              <a:rPr lang="en-US" dirty="0" smtClean="0">
                <a:latin typeface="Bahnschrift SemiLight Condensed" panose="020B0502040204020203" pitchFamily="34" charset="0"/>
                <a:hlinkClick r:id="rId4"/>
              </a:rPr>
              <a:t>bo.nalog.ru</a:t>
            </a:r>
            <a:r>
              <a:rPr lang="ru-RU" dirty="0" smtClean="0">
                <a:latin typeface="Bahnschrift SemiLight Condensed" panose="020B0502040204020203" pitchFamily="34" charset="0"/>
              </a:rPr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  <p:sp>
        <p:nvSpPr>
          <p:cNvPr id="5" name="AutoShape 2" descr="https://bo.nalog.ru/static/media/logo-text.8e7a8508.sv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134938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https://bo.nalog.ru/static/media/logo-text.8e7a8508.svg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287338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9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	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Заключение гражданско-правового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Bahnschrift SemiLight Condensed" panose="020B0502040204020203" pitchFamily="34" charset="0"/>
              </a:rPr>
              <a:t>В силу п. 2 ст. 434 ГК РФ договор в письменной форме может быть заключен путем: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- </a:t>
            </a:r>
            <a:r>
              <a:rPr lang="ru-RU" dirty="0">
                <a:latin typeface="Bahnschrift SemiLight Condensed" panose="020B0502040204020203" pitchFamily="34" charset="0"/>
              </a:rPr>
              <a:t>составления одного документа, подписанного сторонами (на бумажном носителе либо электронного);</a:t>
            </a:r>
          </a:p>
          <a:p>
            <a:pPr marL="0" indent="0">
              <a:buNone/>
            </a:pPr>
            <a:r>
              <a:rPr lang="ru-RU" dirty="0" smtClean="0">
                <a:latin typeface="Bahnschrift SemiLight Condensed" panose="020B0502040204020203" pitchFamily="34" charset="0"/>
              </a:rPr>
              <a:t>- </a:t>
            </a:r>
            <a:r>
              <a:rPr lang="ru-RU" dirty="0">
                <a:latin typeface="Bahnschrift SemiLight Condensed" panose="020B0502040204020203" pitchFamily="34" charset="0"/>
              </a:rPr>
              <a:t>обмена письмами, телеграммами, электронными документами либо иными данными в соответствии с правилами </a:t>
            </a:r>
            <a:r>
              <a:rPr lang="ru-RU" dirty="0" err="1">
                <a:latin typeface="Bahnschrift SemiLight Condensed" panose="020B0502040204020203" pitchFamily="34" charset="0"/>
              </a:rPr>
              <a:t>абз</a:t>
            </a:r>
            <a:r>
              <a:rPr lang="ru-RU" dirty="0">
                <a:latin typeface="Bahnschrift SemiLight Condensed" panose="020B0502040204020203" pitchFamily="34" charset="0"/>
              </a:rPr>
              <a:t>. 2 п. 1 ст. 160 ГК РФ.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54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купли-продажи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Договор купли-продажи – </a:t>
            </a:r>
            <a:r>
              <a:rPr lang="ru-RU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это договор, по которому одна сторона (продавец) обязуется передать имущество другой (покупателю), уплатив за него определенную денежную сумму (ст. 454 ГК</a:t>
            </a:r>
            <a:r>
              <a:rPr lang="ru-RU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).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0000"/>
                </a:solidFill>
                <a:latin typeface="Bahnschrift Light Condensed" panose="020B0502040204020203" pitchFamily="34" charset="0"/>
              </a:rPr>
              <a:t>О</a:t>
            </a:r>
            <a:r>
              <a:rPr lang="ru-RU" b="1" dirty="0" smtClean="0">
                <a:solidFill>
                  <a:srgbClr val="000000"/>
                </a:solidFill>
                <a:latin typeface="Bahnschrift Light Condensed" panose="020B0502040204020203" pitchFamily="34" charset="0"/>
              </a:rPr>
              <a:t>собенности: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>
                <a:latin typeface="Bahnschrift Light Condensed" panose="020B0502040204020203" pitchFamily="34" charset="0"/>
              </a:rPr>
              <a:t>Условие договора купли-продажи о товаре считается согласованным, если договор позволяет определить наименование и количество товара.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491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аренды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аренды (имущественного найма) 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в силу которого арендодатель (</a:t>
            </a:r>
            <a:r>
              <a:rPr lang="ru-RU" dirty="0" err="1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наймодатель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) обязуется предоставить арендатору (нанимателю) имущество за плату во временное владение и пользование или во временное пользование (ч. 1 ст. 606 ГК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должны быть указаны сведения, которые позволят идентифицировать имущество, передаваемое арендатору.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71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подряда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подряда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по которому одна сторона (подрядчик) обязуется выполнить по заданию другой стороны (заказчика) определенную работу и сдать ее результат заказчику, а заказчик обязуется принять результат работы и оплатить его. (ч.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ст.702ГК).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нужно установить содержание, объем и результат работы, выполняемой подрядчиков.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083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возмездного оказания услуг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возмездного оказания услуг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по которому исполнитель обязуется по заданию заказчика оказать услуги (совершить определенные действия или осуществить определенную деятельность), а заказчик обязуется оплатить эти услуги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.(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ст.779ГК).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договоре обязательно нужно установить перечень услуг и их объем.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95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Bahnschrift SemiBold Condensed" panose="020B0502040204020203" pitchFamily="34" charset="0"/>
              </a:rPr>
              <a:t>Договор пожертвования</a:t>
            </a:r>
            <a:endParaRPr lang="ru-RU" dirty="0">
              <a:solidFill>
                <a:schemeClr val="accent6">
                  <a:lumMod val="75000"/>
                </a:schemeClr>
              </a:solidFill>
              <a:latin typeface="Bahnschrift SemiBold Condensed" panose="020B0502040204020203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7652"/>
            <a:ext cx="10515600" cy="4916138"/>
          </a:xfrm>
        </p:spPr>
        <p:txBody>
          <a:bodyPr>
            <a:normAutofit fontScale="92500" lnSpcReduction="10000"/>
          </a:bodyPr>
          <a:lstStyle/>
          <a:p>
            <a:endParaRPr lang="ru-RU" dirty="0">
              <a:latin typeface="Bahnschrift SemiLight Condensed" panose="020B0502040204020203" pitchFamily="34" charset="0"/>
            </a:endParaRPr>
          </a:p>
          <a:p>
            <a:pPr marL="0" indent="457200" algn="just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Договор пожертвования</a:t>
            </a:r>
            <a:r>
              <a:rPr lang="ru-RU" dirty="0" smtClean="0">
                <a:solidFill>
                  <a:srgbClr val="333333"/>
                </a:solidFill>
                <a:latin typeface="YS Text"/>
              </a:rPr>
              <a:t>—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это соглашение,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по 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которому осуществляется дарение вещи или права в общеполезных целях. Пожертвования могут делаться гражданам, медицинским, образовательным организациям, организациям социального обслуживания и другим аналогичным организациям, благотворительным и научным организациям, фондам, музеям и другим учреждениям культуры, общественным и религиозным организациям, иным некоммерческим организациям в соответствии с законом, а также государству и другим субъектам гражданского права, указанным в статье 124 настоящего Кодекса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.(</a:t>
            </a:r>
            <a:r>
              <a:rPr lang="ru-RU" dirty="0">
                <a:solidFill>
                  <a:srgbClr val="333333"/>
                </a:solidFill>
                <a:latin typeface="Bahnschrift Light Condensed" panose="020B0502040204020203" pitchFamily="34" charset="0"/>
              </a:rPr>
              <a:t>ч. 1 </a:t>
            </a:r>
            <a:r>
              <a:rPr lang="ru-RU" dirty="0" smtClean="0">
                <a:solidFill>
                  <a:srgbClr val="333333"/>
                </a:solidFill>
                <a:latin typeface="Bahnschrift Light Condensed" panose="020B0502040204020203" pitchFamily="34" charset="0"/>
              </a:rPr>
              <a:t>ст.582 ГК).</a:t>
            </a:r>
          </a:p>
          <a:p>
            <a:pPr marL="0" indent="457200" algn="ctr">
              <a:buNone/>
            </a:pPr>
            <a:r>
              <a:rPr lang="ru-RU" dirty="0" smtClean="0">
                <a:solidFill>
                  <a:srgbClr val="333333"/>
                </a:solidFill>
                <a:latin typeface="Bahnschrift SemiBold SemiConden" panose="020B0502040204020203" pitchFamily="34" charset="0"/>
              </a:rPr>
              <a:t>Особенности</a:t>
            </a:r>
          </a:p>
          <a:p>
            <a:pPr marL="0" indent="0" algn="just">
              <a:buNone/>
            </a:pPr>
            <a:r>
              <a:rPr lang="ru-RU" dirty="0" smtClean="0">
                <a:latin typeface="Bahnschrift Light Condensed" panose="020B0502040204020203" pitchFamily="34" charset="0"/>
              </a:rPr>
              <a:t>В предмете договора следует указать конкретный предмет пожертвования: для денежных средств- сумма, для иного имущества-наименование. А также указать на какие цели должна быть направленна. ( </a:t>
            </a:r>
            <a:r>
              <a:rPr lang="ru-RU" dirty="0">
                <a:latin typeface="Bahnschrift Light Condensed" panose="020B0502040204020203" pitchFamily="34" charset="0"/>
              </a:rPr>
              <a:t>ст.2 </a:t>
            </a:r>
            <a:r>
              <a:rPr lang="ru-RU" dirty="0" smtClean="0">
                <a:latin typeface="Bahnschrift Light Condensed" panose="020B0502040204020203" pitchFamily="34" charset="0"/>
              </a:rPr>
              <a:t>Закона от 11.08.1995 №135-ФЗ Закона «О </a:t>
            </a:r>
            <a:r>
              <a:rPr lang="ru-RU" dirty="0">
                <a:latin typeface="Bahnschrift Light Condensed" panose="020B0502040204020203" pitchFamily="34" charset="0"/>
              </a:rPr>
              <a:t>благотворительной деятельности и добровольчестве (</a:t>
            </a:r>
            <a:r>
              <a:rPr lang="ru-RU" dirty="0" err="1">
                <a:latin typeface="Bahnschrift Light Condensed" panose="020B0502040204020203" pitchFamily="34" charset="0"/>
              </a:rPr>
              <a:t>волонтерстве</a:t>
            </a:r>
            <a:r>
              <a:rPr lang="ru-RU" dirty="0" smtClean="0">
                <a:latin typeface="Bahnschrift Light Condensed" panose="020B0502040204020203" pitchFamily="34" charset="0"/>
              </a:rPr>
              <a:t>)»</a:t>
            </a:r>
            <a:endParaRPr lang="ru-RU" dirty="0">
              <a:latin typeface="Bahnschrift Light Condensed" panose="020B0502040204020203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8" y="46736"/>
            <a:ext cx="1034076" cy="981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225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847</Words>
  <Application>Microsoft Office PowerPoint</Application>
  <PresentationFormat>Широкоэкранный</PresentationFormat>
  <Paragraphs>115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32" baseType="lpstr">
      <vt:lpstr>Arial</vt:lpstr>
      <vt:lpstr>Bahnschrift Light Condensed</vt:lpstr>
      <vt:lpstr>Bahnschrift Light SemiCondensed</vt:lpstr>
      <vt:lpstr>Bahnschrift SemiBold Condensed</vt:lpstr>
      <vt:lpstr>Bahnschrift SemiBold SemiConden</vt:lpstr>
      <vt:lpstr>Bahnschrift SemiLight Condensed</vt:lpstr>
      <vt:lpstr>Calibri</vt:lpstr>
      <vt:lpstr>Calibri Light</vt:lpstr>
      <vt:lpstr>Panton Bold</vt:lpstr>
      <vt:lpstr>Panton SemiBold</vt:lpstr>
      <vt:lpstr>Wingdings</vt:lpstr>
      <vt:lpstr>YS Text</vt:lpstr>
      <vt:lpstr>Тема Office</vt:lpstr>
      <vt:lpstr>1_Тема Office</vt:lpstr>
      <vt:lpstr>АКАДЕМИЯ БУХГАЛТЕРОВ</vt:lpstr>
      <vt:lpstr>Основные виды контрагентов, участвующих в деятельности НКО</vt:lpstr>
      <vt:lpstr>Как проверить добросовестность контрагента</vt:lpstr>
      <vt:lpstr> Заключение гражданско-правового договора</vt:lpstr>
      <vt:lpstr>Договор купли-продажи</vt:lpstr>
      <vt:lpstr>Договор аренды</vt:lpstr>
      <vt:lpstr>Договор подряда</vt:lpstr>
      <vt:lpstr>Договор возмездного оказания услуг</vt:lpstr>
      <vt:lpstr>Договор пожертвования</vt:lpstr>
      <vt:lpstr>Учет расчетов с контрагентами</vt:lpstr>
      <vt:lpstr>Перечень лиц которым можно выдать деньги под отчет</vt:lpstr>
      <vt:lpstr>Презентация PowerPoint</vt:lpstr>
      <vt:lpstr>Основная заработная плата</vt:lpstr>
      <vt:lpstr>Дополнительная заработная плата</vt:lpstr>
      <vt:lpstr>Документальным подтверждением расходов на оплату труда являются:</vt:lpstr>
      <vt:lpstr>Страховые взносы с заработной платы</vt:lpstr>
      <vt:lpstr>Оплата ежегодного отпуска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АКАДЕМИЯ БУХГАЛТЕРОВ</dc:title>
  <dc:creator>К. А. Чепухалина</dc:creator>
  <cp:lastModifiedBy>Ксения</cp:lastModifiedBy>
  <cp:revision>33</cp:revision>
  <dcterms:created xsi:type="dcterms:W3CDTF">2022-09-12T02:07:41Z</dcterms:created>
  <dcterms:modified xsi:type="dcterms:W3CDTF">2022-12-01T21:21:25Z</dcterms:modified>
</cp:coreProperties>
</file>