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8" r:id="rId4"/>
    <p:sldId id="259" r:id="rId5"/>
    <p:sldId id="262" r:id="rId6"/>
    <p:sldId id="263" r:id="rId7"/>
    <p:sldId id="261" r:id="rId8"/>
    <p:sldId id="267" r:id="rId9"/>
    <p:sldId id="268" r:id="rId10"/>
    <p:sldId id="269" r:id="rId11"/>
    <p:sldId id="271" r:id="rId12"/>
    <p:sldId id="270" r:id="rId13"/>
    <p:sldId id="272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5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base.garant.ru/404991775/741609f9002bd54a24e5c49cb5af953b/#p_149" TargetMode="External"/><Relationship Id="rId3" Type="http://schemas.openxmlformats.org/officeDocument/2006/relationships/hyperlink" Target="https://base.garant.ru/10106192/9d78f2e21a0e8d6e5a75ac4e4a939832/#p_1075005977/" TargetMode="External"/><Relationship Id="rId7" Type="http://schemas.openxmlformats.org/officeDocument/2006/relationships/hyperlink" Target="https://base.garant.ru/10900200/23e49d47fcc69dbc2ae38897d844c8d6/#p_28785" TargetMode="External"/><Relationship Id="rId2" Type="http://schemas.openxmlformats.org/officeDocument/2006/relationships/hyperlink" Target="https://base.garant.ru/10106192/9d78f2e21a0e8d6e5a75ac4e4a939832/#p_331855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base.garant.ru/12112505/7b14d2c2dfc862f67bd2c3471bf87b3f/#p_3038002" TargetMode="External"/><Relationship Id="rId5" Type="http://schemas.openxmlformats.org/officeDocument/2006/relationships/hyperlink" Target="https://base.garant.ru/73452773/f7ee959fd36b5699076b35abf4f52c5c/#p_107" TargetMode="External"/><Relationship Id="rId10" Type="http://schemas.openxmlformats.org/officeDocument/2006/relationships/image" Target="../media/image1.jpg"/><Relationship Id="rId4" Type="http://schemas.openxmlformats.org/officeDocument/2006/relationships/hyperlink" Target="https://base.garant.ru/73452773/f7ee959fd36b5699076b35abf4f52c5c/#p_74" TargetMode="External"/><Relationship Id="rId9" Type="http://schemas.openxmlformats.org/officeDocument/2006/relationships/hyperlink" Target="https://base.garant.ru/404991775/741609f9002bd54a24e5c49cb5af953b/#p_147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vo.garant.ru/#/document/404993423/paragraph/172:0" TargetMode="External"/><Relationship Id="rId3" Type="http://schemas.openxmlformats.org/officeDocument/2006/relationships/hyperlink" Target="http://ivo.garant.ru/#/document/404993423/paragraph/157:0" TargetMode="External"/><Relationship Id="rId7" Type="http://schemas.openxmlformats.org/officeDocument/2006/relationships/hyperlink" Target="http://ivo.garant.ru/#/document/404993423/paragraph/153: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internet.garant.ru/#/document/404993423/entry/110502" TargetMode="External"/><Relationship Id="rId11" Type="http://schemas.openxmlformats.org/officeDocument/2006/relationships/image" Target="../media/image1.jpg"/><Relationship Id="rId5" Type="http://schemas.openxmlformats.org/officeDocument/2006/relationships/hyperlink" Target="https://base.garant.ru/404993423/741609f9002bd54a24e5c49cb5af953b/#p_170" TargetMode="External"/><Relationship Id="rId10" Type="http://schemas.openxmlformats.org/officeDocument/2006/relationships/hyperlink" Target="http://ivo.garant.ru/#/document/404993423/paragraph/604:0" TargetMode="External"/><Relationship Id="rId4" Type="http://schemas.openxmlformats.org/officeDocument/2006/relationships/hyperlink" Target="https://base.garant.ru/12125268/1a3e2a66ba56522a5bedeada6d6103b7/#block_661" TargetMode="External"/><Relationship Id="rId9" Type="http://schemas.openxmlformats.org/officeDocument/2006/relationships/hyperlink" Target="http://ivo.garant.ru/#/document/404993423/paragraph/173: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o.nalog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345615" cy="23876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Семинар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№5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«Отчетность перед ГОСОРГАНАМИ»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«Изменения с 1 января 2023 года»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234" y="1239864"/>
            <a:ext cx="10471000" cy="464949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Для НДФЛ с 2023 года введено новое понятие — период расчета. Это промежуток времени, за который необходимо уплатить НДФЛ в установленный законом срок.</a:t>
            </a:r>
          </a:p>
          <a:p>
            <a:pPr marL="0" indent="0" fontAlgn="base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Период расчета установлен:</a:t>
            </a:r>
          </a:p>
          <a:p>
            <a:pPr fontAlgn="base"/>
            <a:r>
              <a:rPr lang="ru-RU" dirty="0">
                <a:latin typeface="Bahnschrift Light Condensed" panose="020B0502040204020203" pitchFamily="34" charset="0"/>
              </a:rPr>
              <a:t>Для всех месяцев, кроме января и декабря, с 23 числа прошлого месяца по 22 число текущего. Так, 28 февраля вы должны уплатить НДФЛ по всем доходам, полученным с 23 января по 22 февраля.</a:t>
            </a:r>
          </a:p>
          <a:p>
            <a:pPr fontAlgn="base"/>
            <a:r>
              <a:rPr lang="ru-RU" dirty="0">
                <a:latin typeface="Bahnschrift Light Condensed" panose="020B0502040204020203" pitchFamily="34" charset="0"/>
              </a:rPr>
              <a:t>Для января — с 1 по 22 число.</a:t>
            </a:r>
          </a:p>
          <a:p>
            <a:pPr fontAlgn="base"/>
            <a:r>
              <a:rPr lang="ru-RU" dirty="0">
                <a:latin typeface="Bahnschrift Light Condensed" panose="020B0502040204020203" pitchFamily="34" charset="0"/>
              </a:rPr>
              <a:t>Для декабря также введен второй период расчета — с 23 по 31 число. Срок уплаты НДФЛ по нему — последний рабочий день года.</a:t>
            </a:r>
          </a:p>
        </p:txBody>
      </p:sp>
    </p:spTree>
    <p:extLst>
      <p:ext uri="{BB962C8B-B14F-4D97-AF65-F5344CB8AC3E}">
        <p14:creationId xmlns:p14="http://schemas.microsoft.com/office/powerpoint/2010/main" val="178146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СЗВ-М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369537"/>
              </p:ext>
            </p:extLst>
          </p:nvPr>
        </p:nvGraphicFramePr>
        <p:xfrm>
          <a:off x="838199" y="1500160"/>
          <a:ext cx="10987007" cy="46075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990091">
                  <a:extLst>
                    <a:ext uri="{9D8B030D-6E8A-4147-A177-3AD203B41FA5}">
                      <a16:colId xmlns:a16="http://schemas.microsoft.com/office/drawing/2014/main" val="1039347520"/>
                    </a:ext>
                  </a:extLst>
                </a:gridCol>
                <a:gridCol w="4996916">
                  <a:extLst>
                    <a:ext uri="{9D8B030D-6E8A-4147-A177-3AD203B41FA5}">
                      <a16:colId xmlns:a16="http://schemas.microsoft.com/office/drawing/2014/main" val="3719834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Сейчас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 января 2023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14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СЗВ-М –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ежемесячно, не позднее 15-го числа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, следующего за отчетным периодом – месяцем.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СЗВ-СТАЖ –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ежегодно, не позднее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1 марта года, следующего за отчетным годом; в течение 3-х календарных дней – при обращении работника к страхователю с заявлением о представлении индивидуальных сведений в связи с назначением работнику страховой пенсии.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СЗВ-ТД –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не позднее 15-го числа месяца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, следующего за отчетным, или на следующий рабочий день после приема, увольнения, перевода или др.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кадрового мероприятия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4-ФСС –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ежеквартально, не позднее 20-го числа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месяца, следующего за отчетным периодом, в бумажном виде или  не позднее 25-го числа в электронном.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Расчет по страховым взносам (РСВ) –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ежеквартально, не позднее 30-го числа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месяца, следующего за отчетным периодом.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Единая форма сведений в Фонд (за исключением сведений, которые подаются в налоговую) – для разных сведений разные сроки представления.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Персонифицированные сведения о застрахованных лицах, информация об их доходах за предшествующий календарный месяц в налоговый орган –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не позднее 25 числа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каждого месяца, следующего за истекшим.</a:t>
                      </a:r>
                    </a:p>
                    <a:p>
                      <a:pPr algn="l"/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Расчет по страховым взносам в налоговый орган - ежеквартально, </a:t>
                      </a:r>
                      <a:r>
                        <a:rPr lang="ru-RU" sz="1600" b="0" i="0" u="sng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не позднее 25-го числа</a:t>
                      </a:r>
                      <a:r>
                        <a:rPr lang="ru-RU" sz="1600" b="0" i="0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месяца, следующего за расчетным (отчетным) периодом.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49560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3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274" y="472819"/>
            <a:ext cx="10925014" cy="57740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И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так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, для разных сведений, указываемых в единой форме, установлены разные сроки представления:</a:t>
            </a:r>
          </a:p>
          <a:p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сведения о страховом стаже застрахованных лиц (сейчас эта информация указывается в СЗВ-СТАЖ) –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3"/>
              </a:rPr>
              <a:t>по окончании календарного года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 не позднее 25 января. В отличие от формы СЗВ-СТАЖ, которую надо подавать ежегодно на всех работников и лиц, заключивших договоры гражданско-правового характера, сведения о страховом стаже с 2023 года нужно будет представлять только на застрахованных из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3"/>
              </a:rPr>
              <a:t>отдельных категорий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;</a:t>
            </a:r>
          </a:p>
          <a:p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сведения о трудовой деятельности зарегистрированного лица (сейчас отражаются в СЗВ-ТД) при его переводе на другую постоянную работу, в случае подачи указанным лицом заявления о продолжении ведения страхователем бумажной трудовой книжки либо о предоставлении ему страхователем сведений о трудовой деятельности в соответствии со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4"/>
              </a:rPr>
              <a:t>ст. 66.1 Трудового кодекса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 –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5"/>
              </a:rPr>
              <a:t>не позднее 25-го числа месяца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, следующего за месяцем, в котором изданы приказ (распоряжение), документ или принято иное решение, которые подтверждают оформление перевода на другую постоянную работу, либо подано соответствующее заявление; в случаях приема на работу и увольнения сотрудника –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6"/>
              </a:rPr>
              <a:t>не позднее рабочего дня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, следующего за днем издания приказа (распоряжения), документа или принятия иного решения, которые подтверждают оформление или прекращение трудовых отношений (распоряжения), которые подтверждают оформление или прекращение трудовых отношений;</a:t>
            </a:r>
          </a:p>
          <a:p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7"/>
              </a:rPr>
              <a:t>сведения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 о заключении или прекращении договора гражданско-правового характера о выполнении работ или оказании услуг –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8"/>
              </a:rPr>
              <a:t>не позднее рабочего дня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, следующего за днем заключения с застрахованным лицом соответствующего договора, а в случае прекращения договора не позднее рабочего дня, следующего за днем его прекращения;</a:t>
            </a:r>
          </a:p>
          <a:p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сведения о дополнительных страховых взносах на накопительную пенсию (сейчас это ДСВ-3), если такие взносы были уплачены –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9"/>
              </a:rPr>
              <a:t>по окончании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 первого квартала, полугодия, девяти месяцев и календарного года не позднее 25-го числа месяца, следующего за отчетным периодом;</a:t>
            </a:r>
          </a:p>
          <a:p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сведения о начисленных страховых взносах на обязательное социальное страхование от несчастных случаев на производстве и профессиональных заболеваний (сейчас отражаются в 4-ФСС) – ежеквартально </a:t>
            </a:r>
            <a:r>
              <a:rPr lang="ru-RU" u="sng" dirty="0">
                <a:solidFill>
                  <a:srgbClr val="808080"/>
                </a:solidFill>
                <a:latin typeface="Bahnschrift Light Condensed" panose="020B0502040204020203" pitchFamily="34" charset="0"/>
                <a:hlinkClick r:id="rId10"/>
              </a:rPr>
              <a:t>не позднее 25-го числа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 месяца, следующего за отчетным периодом.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898116" cy="85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77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F6A3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722" y="2142859"/>
            <a:ext cx="10515600" cy="3498524"/>
          </a:xfrm>
        </p:spPr>
        <p:txBody>
          <a:bodyPr/>
          <a:lstStyle/>
          <a:p>
            <a:pPr algn="just"/>
            <a:r>
              <a:rPr lang="ru-RU" dirty="0" smtClean="0"/>
              <a:t>ИФНС</a:t>
            </a:r>
          </a:p>
          <a:p>
            <a:pPr algn="just"/>
            <a:r>
              <a:rPr lang="ru-RU" dirty="0" smtClean="0"/>
              <a:t>ПФР</a:t>
            </a:r>
          </a:p>
          <a:p>
            <a:pPr algn="just"/>
            <a:r>
              <a:rPr lang="ru-RU" dirty="0" smtClean="0"/>
              <a:t>ФСС</a:t>
            </a:r>
          </a:p>
          <a:p>
            <a:pPr algn="just"/>
            <a:r>
              <a:rPr lang="ru-RU" dirty="0" smtClean="0"/>
              <a:t>РОССТАТ</a:t>
            </a:r>
          </a:p>
          <a:p>
            <a:pPr algn="just"/>
            <a:r>
              <a:rPr lang="ru-RU" dirty="0" smtClean="0"/>
              <a:t>МИНЮСТ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6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ИФНС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solidFill>
                  <a:srgbClr val="666666"/>
                </a:solidFill>
                <a:latin typeface="TensorFont"/>
              </a:rPr>
              <a:t>расчет по форме 6-НДФЛ,</a:t>
            </a:r>
          </a:p>
          <a:p>
            <a:pPr fontAlgn="base"/>
            <a:r>
              <a:rPr lang="ru-RU" dirty="0">
                <a:solidFill>
                  <a:srgbClr val="666666"/>
                </a:solidFill>
                <a:latin typeface="TensorFont"/>
              </a:rPr>
              <a:t>расчет по страховым взносам (РСВ),</a:t>
            </a:r>
          </a:p>
          <a:p>
            <a:pPr fontAlgn="base"/>
            <a:r>
              <a:rPr lang="ru-RU" dirty="0">
                <a:solidFill>
                  <a:srgbClr val="666666"/>
                </a:solidFill>
                <a:latin typeface="TensorFont"/>
              </a:rPr>
              <a:t>бухгалтерская </a:t>
            </a:r>
            <a:r>
              <a:rPr lang="ru-RU" dirty="0" smtClean="0">
                <a:solidFill>
                  <a:srgbClr val="666666"/>
                </a:solidFill>
                <a:latin typeface="TensorFont"/>
              </a:rPr>
              <a:t>отчетность:</a:t>
            </a:r>
          </a:p>
          <a:p>
            <a:pPr marL="0" indent="0" fontAlgn="base">
              <a:buNone/>
            </a:pPr>
            <a:r>
              <a:rPr lang="ru-RU" i="1" dirty="0" smtClean="0">
                <a:solidFill>
                  <a:srgbClr val="666666"/>
                </a:solidFill>
                <a:latin typeface="TensorFont"/>
              </a:rPr>
              <a:t>                    - бухгалтерский баланс</a:t>
            </a:r>
          </a:p>
          <a:p>
            <a:pPr marL="0" indent="0" fontAlgn="base">
              <a:buNone/>
            </a:pPr>
            <a:r>
              <a:rPr lang="ru-RU" i="1" dirty="0" smtClean="0">
                <a:solidFill>
                  <a:srgbClr val="666666"/>
                </a:solidFill>
                <a:latin typeface="TensorFont"/>
              </a:rPr>
              <a:t>                     - отчет о целевом использовании средств;</a:t>
            </a:r>
          </a:p>
          <a:p>
            <a:pPr marL="0" indent="0" fontAlgn="base">
              <a:buNone/>
            </a:pPr>
            <a:r>
              <a:rPr lang="ru-RU" i="1" dirty="0">
                <a:solidFill>
                  <a:srgbClr val="666666"/>
                </a:solidFill>
                <a:latin typeface="TensorFont"/>
              </a:rPr>
              <a:t> </a:t>
            </a:r>
            <a:r>
              <a:rPr lang="ru-RU" i="1" dirty="0" smtClean="0">
                <a:solidFill>
                  <a:srgbClr val="666666"/>
                </a:solidFill>
                <a:latin typeface="TensorFont"/>
              </a:rPr>
              <a:t>                    - отчет о финансовых  </a:t>
            </a:r>
          </a:p>
          <a:p>
            <a:pPr marL="0" indent="0" fontAlgn="base">
              <a:buNone/>
            </a:pPr>
            <a:r>
              <a:rPr lang="ru-RU" i="1" dirty="0">
                <a:solidFill>
                  <a:srgbClr val="666666"/>
                </a:solidFill>
                <a:latin typeface="TensorFont"/>
              </a:rPr>
              <a:t> </a:t>
            </a:r>
            <a:r>
              <a:rPr lang="ru-RU" i="1" dirty="0" smtClean="0">
                <a:solidFill>
                  <a:srgbClr val="666666"/>
                </a:solidFill>
                <a:latin typeface="TensorFont"/>
              </a:rPr>
              <a:t>                      результатах(если была прибыль в НКО)</a:t>
            </a:r>
          </a:p>
          <a:p>
            <a:pPr fontAlgn="base"/>
            <a:r>
              <a:rPr lang="ru-RU" i="1" dirty="0" smtClean="0">
                <a:solidFill>
                  <a:srgbClr val="666666"/>
                </a:solidFill>
                <a:latin typeface="TensorFont"/>
              </a:rPr>
              <a:t>декларация по УСН</a:t>
            </a:r>
            <a:endParaRPr lang="ru-RU" i="1" dirty="0">
              <a:solidFill>
                <a:srgbClr val="666666"/>
              </a:solidFill>
              <a:latin typeface="TensorFont"/>
            </a:endParaRPr>
          </a:p>
          <a:p>
            <a:pPr algn="just"/>
            <a:endParaRPr lang="ru-RU" dirty="0" smtClean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5" name="AutoShape 2" descr="https://bo.nalog.ru/static/media/logo-text.8e7a8508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bo.nalog.ru/static/media/logo-text.8e7a8508.sv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ПФР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979223"/>
              </p:ext>
            </p:extLst>
          </p:nvPr>
        </p:nvGraphicFramePr>
        <p:xfrm>
          <a:off x="1106234" y="1690688"/>
          <a:ext cx="10692540" cy="36661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564180">
                  <a:extLst>
                    <a:ext uri="{9D8B030D-6E8A-4147-A177-3AD203B41FA5}">
                      <a16:colId xmlns:a16="http://schemas.microsoft.com/office/drawing/2014/main" val="777692723"/>
                    </a:ext>
                  </a:extLst>
                </a:gridCol>
                <a:gridCol w="3408768">
                  <a:extLst>
                    <a:ext uri="{9D8B030D-6E8A-4147-A177-3AD203B41FA5}">
                      <a16:colId xmlns:a16="http://schemas.microsoft.com/office/drawing/2014/main" val="1333170938"/>
                    </a:ext>
                  </a:extLst>
                </a:gridCol>
                <a:gridCol w="3719592">
                  <a:extLst>
                    <a:ext uri="{9D8B030D-6E8A-4147-A177-3AD203B41FA5}">
                      <a16:colId xmlns:a16="http://schemas.microsoft.com/office/drawing/2014/main" val="4016169652"/>
                    </a:ext>
                  </a:extLst>
                </a:gridCol>
              </a:tblGrid>
              <a:tr h="5300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ОТЧЕТ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 ЧАСТО</a:t>
                      </a:r>
                      <a:r>
                        <a:rPr lang="ru-RU" b="1" baseline="0" dirty="0" smtClean="0"/>
                        <a:t> СДАВАТЬ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СРОК СДАЧИ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693095"/>
                  </a:ext>
                </a:extLst>
              </a:tr>
              <a:tr h="530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СЗВ-М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Каждый 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 число по итогам отчетного месяца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08885"/>
                  </a:ext>
                </a:extLst>
              </a:tr>
              <a:tr h="530055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СЗВ-СТАЖ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 в 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марта по итогам отчетного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39778"/>
                  </a:ext>
                </a:extLst>
              </a:tr>
              <a:tr h="5300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СЗВ-ТД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effectLst/>
                        </a:rPr>
                        <a:t>При </a:t>
                      </a:r>
                      <a:r>
                        <a:rPr lang="ru-RU" dirty="0">
                          <a:effectLst/>
                        </a:rPr>
                        <a:t>приеме или увольнении работника</a:t>
                      </a:r>
                    </a:p>
                  </a:txBody>
                  <a:tcPr marL="114300" marR="114300" marT="114300" marB="114300"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 течение рабочих суток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763583"/>
                  </a:ext>
                </a:extLst>
              </a:tr>
              <a:tr h="5300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кадровых изменениях. Например, при переводе на другую работу, переименовании НКО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 число по итогам отчетного месяца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229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5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ФСС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Bahnschrift Light Condensed" panose="020B0502040204020203" pitchFamily="34" charset="0"/>
              </a:rPr>
              <a:t>4-ФСС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Bahnschrift Light Condensed" panose="020B0502040204020203" pitchFamily="34" charset="0"/>
              </a:rPr>
              <a:t>Подтверждение ОКВЭД</a:t>
            </a:r>
            <a:endParaRPr lang="ru-RU" sz="4000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9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РОССТАТ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196" y="2745398"/>
            <a:ext cx="473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https://websbor.gks.ru/online/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080" y="1690688"/>
            <a:ext cx="7068965" cy="24122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196" y="4102946"/>
            <a:ext cx="3804892" cy="264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7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Список отчетности для сдачи строго в электронном виде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Бухгалтерскую отчетность;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Отчеты в Росстат;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6-НДФЛ — если физлиц — получателей дохода 10 или больше;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РСВ, 4-ФСС 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СЗВ-М, СЗВ-ТД, СЗВ-СТАЖ — если застрахованных 11 или больше.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8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1 ЯНВАРЯ 2023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В связи с обязательным переходом на единый налоговый платеж (ЕНП) с 1 января 2023 года изменятся сроки обязательных платежей и сдачи отчетности. ФНС установила единые даты для большинства налогов и взносов</a:t>
            </a:r>
            <a:r>
              <a:rPr lang="ru-RU" dirty="0" smtClean="0">
                <a:latin typeface="Bahnschrift Light Condensed" panose="020B0502040204020203" pitchFamily="34" charset="0"/>
              </a:rPr>
              <a:t>:</a:t>
            </a:r>
            <a:endParaRPr lang="ru-RU" dirty="0">
              <a:latin typeface="Bahnschrift Light Condensed" panose="020B0502040204020203" pitchFamily="34" charset="0"/>
            </a:endParaRPr>
          </a:p>
          <a:p>
            <a:r>
              <a:rPr lang="ru-RU" dirty="0">
                <a:latin typeface="Bahnschrift Light Condensed" panose="020B0502040204020203" pitchFamily="34" charset="0"/>
              </a:rPr>
              <a:t>отчетность — не позднее 25 числа месяца, следующего за отчетным периодом;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уплата — не позднее 28 числа месяца, следующего за отчетным периодом.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94420"/>
              </p:ext>
            </p:extLst>
          </p:nvPr>
        </p:nvGraphicFramePr>
        <p:xfrm>
          <a:off x="838200" y="4423761"/>
          <a:ext cx="10755825" cy="206503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585275">
                  <a:extLst>
                    <a:ext uri="{9D8B030D-6E8A-4147-A177-3AD203B41FA5}">
                      <a16:colId xmlns:a16="http://schemas.microsoft.com/office/drawing/2014/main" val="1777183860"/>
                    </a:ext>
                  </a:extLst>
                </a:gridCol>
                <a:gridCol w="3585275">
                  <a:extLst>
                    <a:ext uri="{9D8B030D-6E8A-4147-A177-3AD203B41FA5}">
                      <a16:colId xmlns:a16="http://schemas.microsoft.com/office/drawing/2014/main" val="1649683444"/>
                    </a:ext>
                  </a:extLst>
                </a:gridCol>
                <a:gridCol w="3585275">
                  <a:extLst>
                    <a:ext uri="{9D8B030D-6E8A-4147-A177-3AD203B41FA5}">
                      <a16:colId xmlns:a16="http://schemas.microsoft.com/office/drawing/2014/main" val="2706759384"/>
                    </a:ext>
                  </a:extLst>
                </a:gridCol>
              </a:tblGrid>
              <a:tr h="510559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подачи до 2023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подачи с 2023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486215"/>
                  </a:ext>
                </a:extLst>
              </a:tr>
              <a:tr h="510559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за квартал, полугодие, 9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 позже последнего числа месяца, идущего за отчетным периодом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 позже 25 числа месяца, идущего за отчетным периодом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93922"/>
                  </a:ext>
                </a:extLst>
              </a:tr>
              <a:tr h="510559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Отчет за 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 позже 1 марта года, идущего за отчетным годом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 позже 25 февраля года, идущего за отчетным годом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05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9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НДФЛ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342671"/>
              </p:ext>
            </p:extLst>
          </p:nvPr>
        </p:nvGraphicFramePr>
        <p:xfrm>
          <a:off x="1106233" y="1463584"/>
          <a:ext cx="10247568" cy="39014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15856">
                  <a:extLst>
                    <a:ext uri="{9D8B030D-6E8A-4147-A177-3AD203B41FA5}">
                      <a16:colId xmlns:a16="http://schemas.microsoft.com/office/drawing/2014/main" val="3829646714"/>
                    </a:ext>
                  </a:extLst>
                </a:gridCol>
                <a:gridCol w="3415856">
                  <a:extLst>
                    <a:ext uri="{9D8B030D-6E8A-4147-A177-3AD203B41FA5}">
                      <a16:colId xmlns:a16="http://schemas.microsoft.com/office/drawing/2014/main" val="2728587980"/>
                    </a:ext>
                  </a:extLst>
                </a:gridCol>
                <a:gridCol w="3415856">
                  <a:extLst>
                    <a:ext uri="{9D8B030D-6E8A-4147-A177-3AD203B41FA5}">
                      <a16:colId xmlns:a16="http://schemas.microsoft.com/office/drawing/2014/main" val="504197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 b="1" dirty="0">
                          <a:effectLst/>
                          <a:latin typeface="inherit"/>
                        </a:rPr>
                        <a:t>Изменится</a:t>
                      </a:r>
                      <a:endParaRPr lang="ru-RU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2022 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2023 года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1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 дохода при выплате аванса и зарплаты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Последний день месяца, за который начислена зарплата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выплаты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85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Сроки уплаты НДФЛ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выплате зарплаты или иных доходов — день, следующий за датой выплаты.</a:t>
                      </a:r>
                    </a:p>
                    <a:p>
                      <a:pPr fontAlgn="base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выплате аванса — НДФЛ не удерживается.</a:t>
                      </a:r>
                    </a:p>
                    <a:p>
                      <a:pPr fontAlgn="base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выплате отпускных и пособий по больничным листам — последний день месяца, в котором был получен доход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число — 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единый день перечисления НДФЛ 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 всех доходов, выплаченных в периоде расчета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51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225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296</Words>
  <Application>Microsoft Office PowerPoint</Application>
  <PresentationFormat>Широкоэкранный</PresentationFormat>
  <Paragraphs>101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Bahnschrift Light Condensed</vt:lpstr>
      <vt:lpstr>Bahnschrift SemiBold Condensed</vt:lpstr>
      <vt:lpstr>Bahnschrift SemiLight Condensed</vt:lpstr>
      <vt:lpstr>Calibri</vt:lpstr>
      <vt:lpstr>Calibri Light</vt:lpstr>
      <vt:lpstr>inherit</vt:lpstr>
      <vt:lpstr>Panton Bold</vt:lpstr>
      <vt:lpstr>Panton SemiBold</vt:lpstr>
      <vt:lpstr>TensorFont</vt:lpstr>
      <vt:lpstr>Тема Office</vt:lpstr>
      <vt:lpstr>1_Тема Office</vt:lpstr>
      <vt:lpstr>АКАДЕМИЯ БУХГАЛТЕРОВ</vt:lpstr>
      <vt:lpstr>Презентация PowerPoint</vt:lpstr>
      <vt:lpstr>ИФНС</vt:lpstr>
      <vt:lpstr> ПФР</vt:lpstr>
      <vt:lpstr>ФСС</vt:lpstr>
      <vt:lpstr>РОССТАТ</vt:lpstr>
      <vt:lpstr>Список отчетности для сдачи строго в электронном виде</vt:lpstr>
      <vt:lpstr>1 ЯНВАРЯ 2023</vt:lpstr>
      <vt:lpstr>НДФЛ</vt:lpstr>
      <vt:lpstr>Презентация PowerPoint</vt:lpstr>
      <vt:lpstr>СЗВ-М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К. А. Чепухалина</cp:lastModifiedBy>
  <cp:revision>41</cp:revision>
  <dcterms:created xsi:type="dcterms:W3CDTF">2022-09-12T02:07:41Z</dcterms:created>
  <dcterms:modified xsi:type="dcterms:W3CDTF">2022-09-23T06:48:14Z</dcterms:modified>
</cp:coreProperties>
</file>