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9" r:id="rId5"/>
    <p:sldId id="278" r:id="rId6"/>
    <p:sldId id="271" r:id="rId7"/>
    <p:sldId id="277" r:id="rId8"/>
    <p:sldId id="279" r:id="rId9"/>
    <p:sldId id="280" r:id="rId10"/>
    <p:sldId id="268" r:id="rId11"/>
    <p:sldId id="263" r:id="rId12"/>
    <p:sldId id="261" r:id="rId13"/>
    <p:sldId id="269" r:id="rId14"/>
    <p:sldId id="281" r:id="rId15"/>
    <p:sldId id="272" r:id="rId16"/>
    <p:sldId id="273" r:id="rId17"/>
    <p:sldId id="274" r:id="rId18"/>
    <p:sldId id="276" r:id="rId19"/>
    <p:sldId id="275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C11D-6C55-469D-A6BA-E3DB809B6C3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04B84-0E54-44EC-9B4A-DDC955033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4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4B84-0E54-44EC-9B4A-DDC9550335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9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4B84-0E54-44EC-9B4A-DDC9550335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1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358E3-769D-4ABD-82B9-0387830F6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E73770-16B9-4E71-BB7C-2605DF984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8AD6B-1545-4E98-9B20-9E8312CF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0612F-C8D9-458E-BF6B-E6826220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C0242-6468-4BCA-9E93-C7BD1D55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7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56F5E-EF2A-4845-9250-403A1E1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E70E2-C8B1-4D49-873A-A65E92FF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75333-2621-4E8B-8A2D-28E97313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A28430-67D9-4181-9473-F39247F7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E4A0E-472B-4D80-9C39-B0D9C4C9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3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4164-3114-4172-8298-7E58A537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C3B7E-0EB6-483E-BC86-31328849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AF0B5-F9AA-4E84-AB67-887B6088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E91DE-473E-44FF-8D84-6D8AFD17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D4A44-F94B-49EE-A944-EEE390D1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7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880C2-3B7B-473A-AE29-6515A78E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50A32-CBF6-4C91-B521-19308223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302618-F651-4E79-A17B-971AFC4F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9CFCC-145B-4FD7-BCE9-58A0258A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0D5939-FF64-427D-831D-F54B5BA4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F02DA-BFF0-492B-861C-3FE891FF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6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1EE1-7641-4A45-98AD-1C8446F8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A629B-D5B1-41BD-888A-DBF84476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3845D0-FBC9-4399-B6A8-07E813010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9D704B-B8AF-4153-B211-BFB91EC22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9F6BE5-C6E8-43B7-A6AB-ADE5F531D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56892A-E50D-4FA8-8D76-AA5C17EB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20E2B-8C30-4974-A46F-5EC38BAA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BFE5FD-9CD6-45F0-967C-92EEAC2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98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571D1-CD39-4777-8ADA-6B2A3763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01BB68-DC1D-454F-A476-6E3D831E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55D594-D63E-4CB2-9626-171FA0DC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45DA08-C837-46DB-AFCF-873E3D70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4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BC157-ADE2-482D-928A-F5D2C91A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859A41-F633-4AED-BFE9-C5FF48E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0F3A9-ABCF-44C6-8B91-02FDD20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87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D8D7E-B575-4268-8E83-71C505AA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AB7C4-DDDF-4B87-BAE2-011F2888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3525B-4983-4A53-9962-D9BC0EFF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ECFFA-70E8-40C8-AFF7-54623BB3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59DEB-135B-42E9-86DF-E2AD3671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87CA7-5BF2-48BD-BD1A-A2FDE231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6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AE1D2-E835-433C-A847-C063A7E1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831217-E5EC-46A6-A54B-DD2B02A15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4BDBF-0A2F-44E4-B58D-BFFE448EB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2A7D92-730D-48C0-A239-3B5E0829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E455D-C2F8-4DDC-BBFA-AEE73185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9AEAC-4EB7-4521-B981-8B1764A9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2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054C1-A7DC-4FF1-8FE6-DC06F642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3F2CD-0FCF-4F3F-8A42-6C8B403B6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51BF1-8286-4708-BDE4-CA3F041A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DC049-D127-4289-AAE5-AD6A554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D0FF1-A6BB-4405-98DF-E4A93EAF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483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C04424-DFC1-4DB9-B543-02123528D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C30E2-3F6F-4AB7-9CE3-F71901B96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B99B0-AF1E-4389-879D-24308E98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5683D-755B-43C5-A515-46C22482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A2C30-E164-439B-96D4-66F92387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0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3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6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3105-24E5-488E-97F2-FAB15FC01347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CA00-0973-412C-911E-CDF3D588D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A50AC-5B5D-4A2B-A75A-65C05412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9588D-9589-49C2-8824-B4431B75D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D8EBC-B8B7-49DE-B68A-0F01428C0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9F46-F62B-438A-A8C0-C4F6A6D932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EE890-84D8-4B7E-BF9A-8F19391C3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C7D20-9871-4852-B434-B0FBB6889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1F9DD-0AD7-4D40-88C5-ECBBE91D5B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.nalog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345615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АКАДЕМИЯ БУХГАЛТЕРОВ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8" y="31386"/>
            <a:ext cx="1034076" cy="9811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51756" cy="29382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Семинар №3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«ОТЧЕТНОСТЬ»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</a:br>
            <a:endParaRPr lang="ru-RU" dirty="0" smtClean="0">
              <a:solidFill>
                <a:schemeClr val="accent6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Чепухалина Ксения Александровна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09" y="-229699"/>
            <a:ext cx="3170491" cy="15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СРОКИ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Подраздел 1.1 (СЗВ-ТД):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latin typeface="Bahnschrift Light Condensed" panose="020B0502040204020203" pitchFamily="34" charset="0"/>
              </a:rPr>
              <a:t>при приеме на работу, увольнении, приостановлении и возобновлении трудового договора, заключении и расторжении договора ГПХ — не позднее следующего рабочего дня;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latin typeface="Bahnschrift Light Condensed" panose="020B0502040204020203" pitchFamily="34" charset="0"/>
              </a:rPr>
              <a:t>при переводе, переименовании, установлении (присвоении), запрете занимать должность — не позднее 25-го числа месяца, следующего за отчетным.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Раздел </a:t>
            </a:r>
            <a:r>
              <a:rPr lang="ru-RU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 (4-ФСС) </a:t>
            </a:r>
            <a:r>
              <a:rPr lang="ru-RU" sz="4000" dirty="0">
                <a:latin typeface="Bahnschrift Light Condensed" panose="020B0502040204020203" pitchFamily="34" charset="0"/>
              </a:rPr>
              <a:t>— ежеквартально, до 25-го числа месяца, следующего за отчетным кварталом;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Подразделы 1.2 и 2 (СЗВ-СТАЖ) </a:t>
            </a:r>
            <a:r>
              <a:rPr lang="ru-RU" sz="4000" dirty="0">
                <a:latin typeface="Bahnschrift Light Condensed" panose="020B0502040204020203" pitchFamily="34" charset="0"/>
              </a:rPr>
              <a:t>— ежегодно, не позднее 25 января года, следующего за отчетным.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РОССТАТ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96" y="2745398"/>
            <a:ext cx="473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https://websbor.gks.ru/online/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80" y="1690688"/>
            <a:ext cx="7068965" cy="2412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96" y="4102946"/>
            <a:ext cx="3804892" cy="26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НДФЛ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42671"/>
              </p:ext>
            </p:extLst>
          </p:nvPr>
        </p:nvGraphicFramePr>
        <p:xfrm>
          <a:off x="1106233" y="1463584"/>
          <a:ext cx="10247568" cy="3901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15856">
                  <a:extLst>
                    <a:ext uri="{9D8B030D-6E8A-4147-A177-3AD203B41FA5}">
                      <a16:colId xmlns:a16="http://schemas.microsoft.com/office/drawing/2014/main" val="3829646714"/>
                    </a:ext>
                  </a:extLst>
                </a:gridCol>
                <a:gridCol w="3415856">
                  <a:extLst>
                    <a:ext uri="{9D8B030D-6E8A-4147-A177-3AD203B41FA5}">
                      <a16:colId xmlns:a16="http://schemas.microsoft.com/office/drawing/2014/main" val="2728587980"/>
                    </a:ext>
                  </a:extLst>
                </a:gridCol>
                <a:gridCol w="3415856">
                  <a:extLst>
                    <a:ext uri="{9D8B030D-6E8A-4147-A177-3AD203B41FA5}">
                      <a16:colId xmlns:a16="http://schemas.microsoft.com/office/drawing/2014/main" val="50419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b="1" dirty="0">
                          <a:effectLst/>
                          <a:latin typeface="inherit"/>
                        </a:rPr>
                        <a:t>Изменится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2022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2023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0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дохода при выплате аванса и зарплаты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день месяца, за который начислена зарплата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День выплаты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8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уплаты НДФЛ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выплате зарплаты или иных доходов — день, следующий за датой выплаты.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выплате аванса — НДФЛ не удерживается.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выплате отпускных и пособий по больничным листам — последний день месяца, в котором был получен доход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число —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день перечисления НДФЛ 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всех доходов, выплаченных в периоде расчета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2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234" y="1239864"/>
            <a:ext cx="10471000" cy="464949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Для НДФЛ с 2023 года введено новое понятие — период расчета. Это промежуток времени, за который необходимо уплатить НДФЛ в установленный законом срок.</a:t>
            </a:r>
          </a:p>
          <a:p>
            <a:pPr marL="0" indent="0" fontAlgn="base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Период расчета установлен: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всех месяцев, кроме января и декабря, с 23 числа прошлого месяца по 22 число текущего. Так, 28 февраля вы должны уплатить НДФЛ по всем доходам, полученным с 23 января по 22 февраля.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января — с 1 по 22 число.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декабря также введен второй период расчета — с 23 по 31 число. Срок уплаты НДФЛ по нему — последний рабочий день года.</a:t>
            </a:r>
          </a:p>
        </p:txBody>
      </p:sp>
    </p:spTree>
    <p:extLst>
      <p:ext uri="{BB962C8B-B14F-4D97-AF65-F5344CB8AC3E}">
        <p14:creationId xmlns:p14="http://schemas.microsoft.com/office/powerpoint/2010/main" val="89185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274" y="1661746"/>
            <a:ext cx="10697118" cy="45850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За отчетные периоды, начиная с 01.01.2023, будет представляться Единая форма сведений, которая должна быть утверждена Пенсионным фондом по согласованию с ФСС РФ до конца 2022 года. Новая форма будет включать информацию, представляемую ранее в указанных выше формах, а также сведения о начисленных страховых взносах на обязательное социальное страхование от НС и ПЗ, передаваемых сейчас по форме 4-ФСС (ч. 3 ст. 15 Закона N 237-ФЗ</a:t>
            </a:r>
            <a:r>
              <a:rPr lang="ru-RU" dirty="0" smtClean="0">
                <a:latin typeface="Bahnschrift Light Condensed" panose="020B0502040204020203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Указанные сведения по-прежнему могут представляться как на бумаге, так и в форме электронного документа. При этом если численность работающих, включая лиц, с которыми заключены договоры гражданско-правового характера, превышает 10 человек, то в этом случае отчетность должна быть представлена только в электронном </a:t>
            </a:r>
            <a:r>
              <a:rPr lang="ru-RU" dirty="0" smtClean="0">
                <a:latin typeface="Bahnschrift Light Condensed" panose="020B0502040204020203" pitchFamily="34" charset="0"/>
              </a:rPr>
              <a:t>виде.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Light Condensed" panose="020B0502040204020203" pitchFamily="34" charset="0"/>
              </a:rPr>
              <a:t>Форма </a:t>
            </a:r>
            <a:r>
              <a:rPr lang="ru-RU" dirty="0">
                <a:latin typeface="Bahnschrift Light Condensed" panose="020B0502040204020203" pitchFamily="34" charset="0"/>
              </a:rPr>
              <a:t>СЗВ-М, начиная с отчетных периодов 2023 года, окончательно утрачивает </a:t>
            </a:r>
            <a:r>
              <a:rPr lang="ru-RU" dirty="0" smtClean="0">
                <a:latin typeface="Bahnschrift Light Condensed" panose="020B0502040204020203" pitchFamily="34" charset="0"/>
              </a:rPr>
              <a:t>силу.</a:t>
            </a: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 smtClean="0"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898116" cy="852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2112" y="695549"/>
            <a:ext cx="989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ЕДИНАЯ ФОРМА СВЕДЕНИЙ С 2023 ГОДА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7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МРОТ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832024" cy="445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ahnschrift SemiLight Condensed" panose="020B0502040204020203" pitchFamily="34" charset="0"/>
              </a:rPr>
              <a:t>МРОТ на 2023 год предлагается увеличить до 16 242 </a:t>
            </a:r>
            <a:r>
              <a:rPr lang="ru-RU" dirty="0" smtClean="0">
                <a:latin typeface="Bahnschrift SemiLight Condensed" panose="020B0502040204020203" pitchFamily="34" charset="0"/>
              </a:rPr>
              <a:t>рублей</a:t>
            </a:r>
            <a:endParaRPr lang="ru-RU" dirty="0">
              <a:latin typeface="Bahnschrift Semi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SemiLight Condensed" panose="020B0502040204020203" pitchFamily="34" charset="0"/>
              </a:rPr>
              <a:t>Информация Минтруда России от 22 сентября 2022 </a:t>
            </a:r>
            <a:r>
              <a:rPr lang="ru-RU" dirty="0" smtClean="0">
                <a:latin typeface="Bahnschrift SemiLight Condensed" panose="020B0502040204020203" pitchFamily="34" charset="0"/>
              </a:rPr>
              <a:t>года</a:t>
            </a:r>
            <a:endParaRPr lang="ru-RU" dirty="0">
              <a:latin typeface="Bahnschrift Semi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SemiLight Condensed" panose="020B0502040204020203" pitchFamily="34" charset="0"/>
              </a:rPr>
              <a:t>Минтруд сообщает, что в 2023 и 2024 годах прожиточный минимум и минимальный размер оплаты труда предлагается устанавливать в особом порядке законом о федеральном бюджете с учетом прогнозируемого уровня инфляции. Прожиточный минимум на 2023 год планируется увеличить до 14 375 рублей на душу населения, а МРОТ - до 16 242 рублей. Соответствующие проекты законов были поддержаны на заседании Правительства РФ и будут внесены в Государственную думу в составе бюджетного пакета.</a:t>
            </a:r>
          </a:p>
          <a:p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061" y="511445"/>
            <a:ext cx="10904349" cy="56810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Информация Министерства труда и социальной защиты РФ от 15 сентября 2022 </a:t>
            </a:r>
            <a:r>
              <a:rPr lang="ru-RU" dirty="0" smtClean="0">
                <a:latin typeface="Bahnschrift Light Condensed" panose="020B0502040204020203" pitchFamily="34" charset="0"/>
              </a:rPr>
              <a:t>года</a:t>
            </a: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Проект Приказа Минтруда РФ "О признании утратившими силу некоторых приказов Министерства здравоохранения и социального развития РФ и Министерства труда..." (подготовлен 15.09.2022</a:t>
            </a:r>
            <a:r>
              <a:rPr lang="ru-RU" dirty="0" smtClean="0">
                <a:latin typeface="Bahnschrift Light Condensed" panose="020B0502040204020203" pitchFamily="34" charset="0"/>
              </a:rPr>
              <a:t>)</a:t>
            </a: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С 2023 года для расчета выплаты по больничному получать справку о зарплате на предыдущей работе будет не нужно. Проект приказа Минтруда о ее отмене размещен на федеральном портале для общественного обсуждения (ID проекта 01/02/09-22/00131427). Дело в том, что в редакции Закона N 255-ФЗ с изменениями от 14.07.2022 (вступают в силу с 1 января 2023 г.) обязанность страхователя выдавать справку о зарплате отсутствует. Также после внесения поправок в Законе уже ничего не сказано о праве работника беспрепятственно получать от страхователя справку о сумме заработка (см. также новость от 01.08.2022</a:t>
            </a:r>
            <a:r>
              <a:rPr lang="ru-RU" dirty="0" smtClean="0">
                <a:latin typeface="Bahnschrift Light Condensed" panose="020B0502040204020203" pitchFamily="34" charset="0"/>
              </a:rPr>
              <a:t>).</a:t>
            </a: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Минтруд напоминает, что пособия по временной нетрудоспособности рассчитываются исходя из среднего заработка застрахованного лица за два календарных года, предшествующих году наступления временной нетрудоспособности. Если человек в этом периоде был трудоустроен у другого работодателя, то при расчёте пособия на новом месте работы нужно учесть заработок у предыдущего работодателя или работодателей. Для этого в настоящее время работодатель в момент увольнения выдает соответствующую справку, которую человек приносит новому работодателю</a:t>
            </a:r>
            <a:r>
              <a:rPr lang="ru-RU" dirty="0" smtClean="0">
                <a:latin typeface="Bahnschrift Light Condensed" panose="020B0502040204020203" pitchFamily="34" charset="0"/>
              </a:rPr>
              <a:t>.</a:t>
            </a:r>
            <a:endParaRPr lang="ru-RU" dirty="0"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С 2023 года такая передача сведений от работодателя к работодателю не потребуется, поскольку все данные о зарплате будут аккумулироваться в СФР. В результате фонд будет назначать пособия по временной нетрудоспособности, по беременности и родам, ежемесячное пособие по уходу за ребенком в рамках социального казначейства - на основании имеющихся в фонде сведений о суммах заработка застрахованных лиц без истребования дополнительных справок от заявителя.</a:t>
            </a:r>
          </a:p>
        </p:txBody>
      </p:sp>
    </p:spTree>
    <p:extLst>
      <p:ext uri="{BB962C8B-B14F-4D97-AF65-F5344CB8AC3E}">
        <p14:creationId xmlns:p14="http://schemas.microsoft.com/office/powerpoint/2010/main" val="320292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ЕДИНЫЙ ТАРИФ СТРАХОВЫХ ВЗНОСОВ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6525" cy="314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 01.01.2023 вводится единый тариф, объединяющий страховые взносы, исчисление и уплата которых осуществляется в соответствии с НК РФ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- на обязательное пенсионное страхование (ОПС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- на обязательное медицинское страхование (ОМС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- на обязательное социальное страхование на случай временной нетрудоспособности и в связи с материнством (</a:t>
            </a:r>
            <a:r>
              <a:rPr lang="ru-RU" dirty="0" err="1"/>
              <a:t>ВНиМ</a:t>
            </a:r>
            <a:r>
              <a:rPr lang="ru-RU" dirty="0"/>
              <a:t>) (</a:t>
            </a:r>
            <a:r>
              <a:rPr lang="ru-RU" dirty="0" err="1"/>
              <a:t>пп</a:t>
            </a:r>
            <a:r>
              <a:rPr lang="ru-RU" dirty="0"/>
              <a:t>. "б" п. 10 Федерального закона от 14.07.2022 N 239-ФЗ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Страховые взносы от </a:t>
            </a:r>
            <a:r>
              <a:rPr lang="ru-RU" dirty="0" err="1"/>
              <a:t>НСиПЗ</a:t>
            </a:r>
            <a:r>
              <a:rPr lang="ru-RU" dirty="0"/>
              <a:t> в эту компанию не попали. Начислять и уплачивать эти взносы по-прежнему надо отдельно в соответствии с действующим Законом N 125-ФЗ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50" y="4504356"/>
            <a:ext cx="8411787" cy="2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Порядок представления отчетности за 2022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832024" cy="44511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Bahnschrift SemiLight Condensed" panose="020B0502040204020203" pitchFamily="34" charset="0"/>
              </a:rPr>
              <a:t>Это значит, что отчетность за периоды 2022 года должна быть представлена по тем же формам и в те же сроки, которые были установлены законодательством до 2023 года, а именно: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- </a:t>
            </a:r>
            <a:r>
              <a:rPr lang="ru-RU" dirty="0">
                <a:latin typeface="Bahnschrift SemiLight Condensed" panose="020B0502040204020203" pitchFamily="34" charset="0"/>
              </a:rPr>
              <a:t>Сведения о застрахованных лицах по форме СЗВ-М за декабрь 2022 г. должны быть представлены не позднее 15.01.2023;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- </a:t>
            </a:r>
            <a:r>
              <a:rPr lang="ru-RU" dirty="0">
                <a:latin typeface="Bahnschrift SemiLight Condensed" panose="020B0502040204020203" pitchFamily="34" charset="0"/>
              </a:rPr>
              <a:t>Сведения о страховом стаже застрахованных лиц по форме СЗВ-СТАЖ за 2022 г. - не позднее 01.03.2023;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- </a:t>
            </a:r>
            <a:r>
              <a:rPr lang="ru-RU" dirty="0">
                <a:latin typeface="Bahnschrift SemiLight Condensed" panose="020B0502040204020203" pitchFamily="34" charset="0"/>
              </a:rPr>
              <a:t>Реестр застрахованных лиц по форме ДСВ-3 за 4 кв. 2022 г. - не позднее 20.01.2023;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- </a:t>
            </a:r>
            <a:r>
              <a:rPr lang="ru-RU" dirty="0">
                <a:latin typeface="Bahnschrift SemiLight Condensed" panose="020B0502040204020203" pitchFamily="34" charset="0"/>
              </a:rPr>
              <a:t>СЗВ-ТД при проведении иных кадровых мероприятий в декабре 2022 г., являющихся основанием для передачи сведений, кроме приема и увольнения, - не позднее 15.01.2023;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- </a:t>
            </a:r>
            <a:r>
              <a:rPr lang="ru-RU" dirty="0">
                <a:latin typeface="Bahnschrift SemiLight Condensed" panose="020B0502040204020203" pitchFamily="34" charset="0"/>
              </a:rPr>
              <a:t>форма 4-ФСС за 2022 год - не позднее 20.01.2023 при представлении на бумаге; не позднее 25.01.2023 - в форме электронного документа.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Уточненная </a:t>
            </a:r>
            <a:r>
              <a:rPr lang="ru-RU" dirty="0">
                <a:latin typeface="Bahnschrift SemiLight Condensed" panose="020B0502040204020203" pitchFamily="34" charset="0"/>
              </a:rPr>
              <a:t>отчетность за отчетные (расчетные) периоды, истекшие до 1 января 2023 года, также подлежит представлению в том же порядке и по тем же формам, которые действовали до конца 2022 года (ч. 2 ст. 15 Закона N 237-ФЗ).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392" y="490764"/>
            <a:ext cx="1098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25E6B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2426"/>
          <a:stretch/>
        </p:blipFill>
        <p:spPr>
          <a:xfrm>
            <a:off x="5394739" y="2041166"/>
            <a:ext cx="1886925" cy="21644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5FFAEB-4681-BA48-8364-BC20468E7819}"/>
              </a:ext>
            </a:extLst>
          </p:cNvPr>
          <p:cNvSpPr/>
          <p:nvPr/>
        </p:nvSpPr>
        <p:spPr>
          <a:xfrm>
            <a:off x="3337061" y="4534319"/>
            <a:ext cx="6318384" cy="106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52" b="1" dirty="0" smtClean="0">
              <a:solidFill>
                <a:srgbClr val="F6A31C"/>
              </a:solidFill>
              <a:latin typeface="Panton SemiBold"/>
            </a:endParaRPr>
          </a:p>
          <a:p>
            <a:pPr algn="ctr"/>
            <a:r>
              <a:rPr lang="ru-RU" dirty="0" smtClean="0">
                <a:solidFill>
                  <a:srgbClr val="16233C"/>
                </a:solidFill>
                <a:latin typeface="Bahnschrift SemiBold Condensed" panose="020B0502040204020203" pitchFamily="34" charset="0"/>
              </a:rPr>
              <a:t>Чепухалина Ксения Александровна</a:t>
            </a:r>
            <a:endParaRPr lang="ru-RU" dirty="0">
              <a:solidFill>
                <a:srgbClr val="16233C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16233C"/>
                </a:solidFill>
                <a:latin typeface="Bahnschrift SemiBold Condensed" panose="020B0502040204020203" pitchFamily="34" charset="0"/>
              </a:rPr>
              <a:t>+</a:t>
            </a:r>
            <a:r>
              <a:rPr lang="ru-RU" dirty="0" smtClean="0">
                <a:solidFill>
                  <a:srgbClr val="16233C"/>
                </a:solidFill>
                <a:latin typeface="Bahnschrift SemiBold Condensed" panose="020B0502040204020203" pitchFamily="34" charset="0"/>
              </a:rPr>
              <a:t>7-914-203-04-93</a:t>
            </a:r>
          </a:p>
          <a:p>
            <a:pPr algn="ctr"/>
            <a:r>
              <a:rPr lang="en-US" dirty="0">
                <a:latin typeface="Bahnschrift SemiBold Condensed" panose="020B0502040204020203" pitchFamily="34" charset="0"/>
              </a:rPr>
              <a:t>chepuhalina.ka@yandex.ru</a:t>
            </a:r>
            <a:endParaRPr lang="ru-RU" dirty="0">
              <a:solidFill>
                <a:srgbClr val="16233C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876ED-372B-4946-B303-F8699DDA7CF6}"/>
              </a:ext>
            </a:extLst>
          </p:cNvPr>
          <p:cNvSpPr txBox="1"/>
          <p:nvPr/>
        </p:nvSpPr>
        <p:spPr>
          <a:xfrm>
            <a:off x="5937822" y="1503683"/>
            <a:ext cx="1036169" cy="267449"/>
          </a:xfrm>
          <a:prstGeom prst="roundRect">
            <a:avLst/>
          </a:prstGeom>
          <a:solidFill>
            <a:srgbClr val="F6A3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71" b="1" dirty="0">
                <a:solidFill>
                  <a:schemeClr val="bg1"/>
                </a:solidFill>
                <a:latin typeface="Panton Bold" panose="00000800000000000000" pitchFamily="50" charset="-52"/>
              </a:rPr>
              <a:t>КОНТАКТЫ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8" y="31386"/>
            <a:ext cx="1034076" cy="981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09" y="-229699"/>
            <a:ext cx="3170491" cy="15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722" y="2142859"/>
            <a:ext cx="10515600" cy="3498524"/>
          </a:xfrm>
        </p:spPr>
        <p:txBody>
          <a:bodyPr/>
          <a:lstStyle/>
          <a:p>
            <a:pPr algn="just"/>
            <a:r>
              <a:rPr lang="ru-RU" dirty="0" smtClean="0"/>
              <a:t>ИФНС</a:t>
            </a:r>
          </a:p>
          <a:p>
            <a:pPr algn="just"/>
            <a:r>
              <a:rPr lang="ru-RU" dirty="0" smtClean="0"/>
              <a:t>ПФР</a:t>
            </a:r>
          </a:p>
          <a:p>
            <a:pPr algn="just"/>
            <a:r>
              <a:rPr lang="ru-RU" dirty="0" smtClean="0"/>
              <a:t>ФСС</a:t>
            </a:r>
          </a:p>
          <a:p>
            <a:pPr algn="just"/>
            <a:r>
              <a:rPr lang="ru-RU" dirty="0" smtClean="0"/>
              <a:t>РОССТАТ</a:t>
            </a:r>
          </a:p>
          <a:p>
            <a:pPr algn="just"/>
            <a:r>
              <a:rPr lang="ru-RU" dirty="0" smtClean="0"/>
              <a:t>МИНЮСТ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6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ИФНС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«Уведомление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об исчисленных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налогах»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22272F"/>
                </a:solidFill>
                <a:latin typeface="Bahnschrift Light Condensed" panose="020B0502040204020203" pitchFamily="34" charset="0"/>
              </a:rPr>
              <a:t>Если налоги или страховые взносы уплачиваются до сдачи отчётности по ним, плательщики должны представить в налоговую инспекцию уведомление об исчисленных суммах.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22272F"/>
                </a:solidFill>
                <a:latin typeface="Bahnschrift SemiBold SemiConden" panose="020B0502040204020203" pitchFamily="34" charset="0"/>
              </a:rPr>
              <a:t>Н</a:t>
            </a:r>
            <a:r>
              <a:rPr lang="ru-RU" sz="3200" dirty="0" smtClean="0">
                <a:solidFill>
                  <a:srgbClr val="22272F"/>
                </a:solidFill>
                <a:latin typeface="Bahnschrift SemiBold SemiConden" panose="020B0502040204020203" pitchFamily="34" charset="0"/>
              </a:rPr>
              <a:t>е позднее </a:t>
            </a:r>
            <a:r>
              <a:rPr lang="ru-RU" sz="3200" dirty="0">
                <a:solidFill>
                  <a:srgbClr val="22272F"/>
                </a:solidFill>
                <a:latin typeface="Bahnschrift SemiBold SemiConden" panose="020B0502040204020203" pitchFamily="34" charset="0"/>
              </a:rPr>
              <a:t>25-го числа месяца, в котором установлен срок </a:t>
            </a:r>
            <a:r>
              <a:rPr lang="ru-RU" sz="3200" dirty="0" smtClean="0">
                <a:solidFill>
                  <a:srgbClr val="22272F"/>
                </a:solidFill>
                <a:latin typeface="Bahnschrift SemiBold SemiConden" panose="020B0502040204020203" pitchFamily="34" charset="0"/>
              </a:rPr>
              <a:t>уплаты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22272F"/>
                </a:solidFill>
                <a:latin typeface="Bahnschrift Light Condensed" panose="020B0502040204020203" pitchFamily="34" charset="0"/>
              </a:rPr>
              <a:t>Налоговые агенты по НДФЛ указывают в уведомлении суммы налога, исчисленные и удержанные за период с 23-го числа месяца, предшествующего месяцу, в котором подано уведомление, по 22-е число текущего месяца. </a:t>
            </a:r>
            <a:endParaRPr lang="ru-RU" sz="3200" dirty="0" smtClean="0">
              <a:solidFill>
                <a:srgbClr val="22272F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5" name="AutoShape 2" descr="https://bo.nalog.ru/static/media/logo-text.8e7a8508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bo.nalog.ru/static/media/logo-text.8e7a8508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68" y="118872"/>
            <a:ext cx="5102351" cy="6643796"/>
          </a:xfrm>
        </p:spPr>
      </p:pic>
    </p:spTree>
    <p:extLst>
      <p:ext uri="{BB962C8B-B14F-4D97-AF65-F5344CB8AC3E}">
        <p14:creationId xmlns:p14="http://schemas.microsoft.com/office/powerpoint/2010/main" val="267767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234" y="1239864"/>
            <a:ext cx="10471000" cy="464949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Для НДФЛ с 2023 года введено новое понятие — период расчета. Это промежуток времени, за который необходимо уплатить НДФЛ в установленный законом срок.</a:t>
            </a:r>
          </a:p>
          <a:p>
            <a:pPr marL="0" indent="0" fontAlgn="base">
              <a:buNone/>
            </a:pPr>
            <a:r>
              <a:rPr lang="ru-RU" dirty="0">
                <a:latin typeface="Bahnschrift Light Condensed" panose="020B0502040204020203" pitchFamily="34" charset="0"/>
              </a:rPr>
              <a:t>Период расчета установлен: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всех месяцев, кроме января и декабря, с 23 числа прошлого месяца по 22 число текущего. Так, 28 февраля вы должны уплатить НДФЛ по всем доходам, полученным с 23 января по 22 февраля.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января — с 1 по 22 число.</a:t>
            </a:r>
          </a:p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Для декабря также введен второй период расчета — с 23 по 31 число. Срок уплаты НДФЛ по нему — последний рабочий день года.</a:t>
            </a:r>
          </a:p>
        </p:txBody>
      </p:sp>
    </p:spTree>
    <p:extLst>
      <p:ext uri="{BB962C8B-B14F-4D97-AF65-F5344CB8AC3E}">
        <p14:creationId xmlns:p14="http://schemas.microsoft.com/office/powerpoint/2010/main" val="178146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Расчёт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 страховым взносам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Bahnschrift Light Condensed" panose="020B0502040204020203" pitchFamily="34" charset="0"/>
              </a:rPr>
              <a:t>Страхователи </a:t>
            </a:r>
            <a:r>
              <a:rPr lang="ru-RU" sz="32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ежемесячно</a:t>
            </a:r>
            <a:r>
              <a:rPr lang="ru-RU" sz="3200" dirty="0">
                <a:latin typeface="Bahnschrift Light Condensed" panose="020B0502040204020203" pitchFamily="34" charset="0"/>
              </a:rPr>
              <a:t> будут отправлять в ФНС сведения о застрахованных лицах и суммы взносов, начисленных с доходов каждого физлица. Эта </a:t>
            </a:r>
            <a:r>
              <a:rPr lang="ru-RU" sz="32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информация отражается в Разделе 3 РСВ</a:t>
            </a:r>
            <a:r>
              <a:rPr lang="ru-RU" sz="3200" dirty="0">
                <a:latin typeface="Bahnschrift Light Condensed" panose="020B0502040204020203" pitchFamily="34" charset="0"/>
              </a:rPr>
              <a:t> — именно его следует сдавать по окончании каждого месяца</a:t>
            </a:r>
            <a:r>
              <a:rPr lang="ru-RU" sz="3200" dirty="0" smtClean="0">
                <a:latin typeface="Bahnschrift Light Condensed" panose="020B0502040204020203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>
              <a:latin typeface="Bahnschrift Light Condensed" panose="020B0502040204020203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Bahnschrift Light Condensed" panose="020B0502040204020203" pitchFamily="34" charset="0"/>
              </a:rPr>
              <a:t>По итогам кварталов страхователи будут сдавать полный отчёт РСВ со всеми разделами, подразделами и приложениями.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" y="61668"/>
            <a:ext cx="4737413" cy="6695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67" y="162252"/>
            <a:ext cx="4737414" cy="6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648" y="-64008"/>
            <a:ext cx="10515600" cy="80371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СРОКИ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25395"/>
              </p:ext>
            </p:extLst>
          </p:nvPr>
        </p:nvGraphicFramePr>
        <p:xfrm>
          <a:off x="1313688" y="820785"/>
          <a:ext cx="10515600" cy="5562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sz="1200" dirty="0" smtClean="0"/>
                        <a:t>6 НДФЛ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27.02.2023 (25 фев­ра­ля — суб­бо­та)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 </a:t>
                      </a:r>
                      <a:r>
                        <a:rPr lang="ru-RU" sz="1200" dirty="0">
                          <a:effectLst/>
                        </a:rPr>
                        <a:t>квартал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25.04.2023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 </a:t>
                      </a:r>
                      <a:r>
                        <a:rPr lang="ru-RU" sz="1200" dirty="0">
                          <a:effectLst/>
                        </a:rPr>
                        <a:t>полугодие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25.07.2023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9 месяцев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25.10.2023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26.02.2024 (25 февраля — воскресенье)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sz="1200" dirty="0" smtClean="0"/>
                        <a:t>РСВ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25.01.2023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 </a:t>
                      </a:r>
                      <a:r>
                        <a:rPr lang="ru-RU" sz="1200" dirty="0">
                          <a:effectLst/>
                        </a:rPr>
                        <a:t>квартал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25.04.2023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I </a:t>
                      </a:r>
                      <a:r>
                        <a:rPr lang="ru-RU" sz="1200" dirty="0">
                          <a:effectLst/>
                        </a:rPr>
                        <a:t>полугодие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25.07.2023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9 месяцев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25.10.2023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25.01.2024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Персонифицированные сведения о физлицах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Январь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27.02.2023 (25 февраля — суббота)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Февраль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27.03.2023 (25 марта — суббота)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Март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Апрель 2023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25.05.2023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ЕФС-1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Социальный фонд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" y="46736"/>
            <a:ext cx="1034076" cy="98117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Bahnschrift Light Condensed" panose="020B0502040204020203" pitchFamily="34" charset="0"/>
              </a:rPr>
              <a:t>ЕФС-1 состоит из титульного листа со сведениями о страхователе и двух разделов:</a:t>
            </a:r>
          </a:p>
          <a:p>
            <a:pPr algn="just"/>
            <a:r>
              <a:rPr lang="ru-RU" sz="1800" dirty="0" smtClean="0">
                <a:latin typeface="Bahnschrift Light Condensed" panose="020B0502040204020203" pitchFamily="34" charset="0"/>
              </a:rPr>
              <a:t>ведения </a:t>
            </a:r>
            <a:r>
              <a:rPr lang="ru-RU" sz="1800" dirty="0">
                <a:latin typeface="Bahnschrift Light Condensed" panose="020B0502040204020203" pitchFamily="34" charset="0"/>
              </a:rPr>
              <a:t>о трудовой (иной) деятельности, страховом стаже, зарплате и дополнительных страховых взносах на накопительную пенсию;</a:t>
            </a:r>
          </a:p>
          <a:p>
            <a:pPr algn="just"/>
            <a:r>
              <a:rPr lang="ru-RU" sz="1800" dirty="0">
                <a:latin typeface="Bahnschrift Light Condensed" panose="020B0502040204020203" pitchFamily="34" charset="0"/>
              </a:rPr>
              <a:t>сведения о начисленных страховых взносах на обязательное социальное страхование от НС и ПЗ</a:t>
            </a:r>
            <a:r>
              <a:rPr lang="ru-RU" sz="1800" dirty="0" smtClean="0">
                <a:latin typeface="Bahnschrift Light Condensed" panose="020B0502040204020203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Bahnschrift Light Condensed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49578"/>
              </p:ext>
            </p:extLst>
          </p:nvPr>
        </p:nvGraphicFramePr>
        <p:xfrm>
          <a:off x="274320" y="3188546"/>
          <a:ext cx="11777472" cy="362983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4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470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effectLst/>
                          <a:latin typeface="Lab Grotesque"/>
                        </a:rPr>
                        <a:t>Старая форма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effectLst/>
                          <a:latin typeface="Lab Grotesque"/>
                        </a:rPr>
                        <a:t>Разделы ЕФС-1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effectLst/>
                          <a:latin typeface="Lab Grotesque"/>
                        </a:rPr>
                        <a:t>Изменения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СЗВ-ТД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Подраздел 1.1 «Сведения о трудовой (иной) деятельности»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Нужно подавать сведения о начале и окончании договора ГПХ.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Введен классификатор причин увольнения — нужно будет указывать код, а не формулировку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СЗВ-СТАЖ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Подраздел 1.2 «Сведения о страховом стаже»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Дополняется данными 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 СОУТ: индивидуальным номером рабочего места 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и классом (подклассом) условий труда.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Появится графа с районным коэффициентом.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Подавать сведения теперь нужно не по всем работникам, а только по тем, у которых есть особенности учета стажа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4-ФСС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</a:rPr>
                        <a:t>Раздел 2 «Сведения о начисленных страховых взносах на обязательное социальное страхование от НС и ПЗ»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Вместо численности физлиц, в пользу которых производятся выплаты и иные вознаграждения, нужно указывать численность работающих застрахованных лиц по ОСС на НС и ПЗ.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 расчет сумм взносов добавили графу «На начало отчетного периода».</a:t>
                      </a: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</a:rPr>
                        <a:t>В сведениях об облагаемой базе нужно выбрать тип страхователя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095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1364</Words>
  <Application>Microsoft Office PowerPoint</Application>
  <PresentationFormat>Широкоэкранный</PresentationFormat>
  <Paragraphs>136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inherit</vt:lpstr>
      <vt:lpstr>Lab Grotesque</vt:lpstr>
      <vt:lpstr>Panton Bold</vt:lpstr>
      <vt:lpstr>Panton SemiBold</vt:lpstr>
      <vt:lpstr>Arial</vt:lpstr>
      <vt:lpstr>Bahnschrift Light Condensed</vt:lpstr>
      <vt:lpstr>Bahnschrift SemiBold Condensed</vt:lpstr>
      <vt:lpstr>Bahnschrift SemiBold SemiConden</vt:lpstr>
      <vt:lpstr>Bahnschrift SemiLight Condensed</vt:lpstr>
      <vt:lpstr>Calibri</vt:lpstr>
      <vt:lpstr>Calibri Light</vt:lpstr>
      <vt:lpstr>Тема Office</vt:lpstr>
      <vt:lpstr>1_Тема Office</vt:lpstr>
      <vt:lpstr>АКАДЕМИЯ БУХГАЛТЕРОВ</vt:lpstr>
      <vt:lpstr>Презентация PowerPoint</vt:lpstr>
      <vt:lpstr>ИФНС «Уведомление об исчисленных налогах»</vt:lpstr>
      <vt:lpstr>Презентация PowerPoint</vt:lpstr>
      <vt:lpstr>Презентация PowerPoint</vt:lpstr>
      <vt:lpstr>Расчёт по страховым взносам</vt:lpstr>
      <vt:lpstr>Презентация PowerPoint</vt:lpstr>
      <vt:lpstr>СРОКИ</vt:lpstr>
      <vt:lpstr>ЕФС-1 Социальный фонд России</vt:lpstr>
      <vt:lpstr>СРОКИ</vt:lpstr>
      <vt:lpstr>РОССТАТ</vt:lpstr>
      <vt:lpstr>НДФЛ</vt:lpstr>
      <vt:lpstr>Презентация PowerPoint</vt:lpstr>
      <vt:lpstr>Презентация PowerPoint</vt:lpstr>
      <vt:lpstr>МРОТ</vt:lpstr>
      <vt:lpstr>Презентация PowerPoint</vt:lpstr>
      <vt:lpstr>ЕДИНЫЙ ТАРИФ СТРАХОВЫХ ВЗНОСОВ</vt:lpstr>
      <vt:lpstr>Порядок представления отчетности за 2022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БУХГАЛТЕРОВ</dc:title>
  <dc:creator>К. А. Чепухалина</dc:creator>
  <cp:lastModifiedBy>nkoresurs27@mail.ru</cp:lastModifiedBy>
  <cp:revision>51</cp:revision>
  <dcterms:created xsi:type="dcterms:W3CDTF">2022-09-12T02:07:41Z</dcterms:created>
  <dcterms:modified xsi:type="dcterms:W3CDTF">2023-01-21T10:51:13Z</dcterms:modified>
</cp:coreProperties>
</file>